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72" r:id="rId12"/>
    <p:sldId id="264" r:id="rId13"/>
    <p:sldId id="265" r:id="rId14"/>
    <p:sldId id="266" r:id="rId15"/>
    <p:sldId id="269" r:id="rId16"/>
    <p:sldId id="268" r:id="rId17"/>
    <p:sldId id="276" r:id="rId18"/>
    <p:sldId id="275" r:id="rId19"/>
    <p:sldId id="267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5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2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0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7F32-EAFA-47D8-A0E4-BD6D0A20902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FC88-673E-4CB1-B61F-DD92EE0E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13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url=http://en.wikipedia.org/wiki/File:Lower_Colorado_River_Authority_Logo.png&amp;rct=j&amp;frm=1&amp;q=&amp;esrc=s&amp;sa=U&amp;ei=EgwvVOCuLoa0yQSh94LwAg&amp;ved=0CBYQ9QEwAA&amp;usg=AFQjCNF3UnbM9VLkfpDqgMVXWiU2KAd_X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Steatite Vessel Rim Sherd from 41SS178, San Saba Texas: Consideration of Possible Late Prehistoric  Connections between the Northwestern and Southern Plains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By </a:t>
            </a:r>
          </a:p>
          <a:p>
            <a:r>
              <a:rPr lang="en-US" sz="2400" dirty="0" smtClean="0"/>
              <a:t>Christopher Lintz</a:t>
            </a:r>
          </a:p>
          <a:p>
            <a:r>
              <a:rPr lang="en-US" sz="2400" dirty="0" smtClean="0"/>
              <a:t>Texas Parks and Wildlife Department </a:t>
            </a:r>
          </a:p>
          <a:p>
            <a:r>
              <a:rPr lang="en-US" sz="2400" dirty="0" smtClean="0"/>
              <a:t>Dan </a:t>
            </a:r>
            <a:r>
              <a:rPr lang="en-US" sz="2400" dirty="0" err="1" smtClean="0"/>
              <a:t>Prikryl</a:t>
            </a:r>
            <a:endParaRPr lang="en-US" sz="2400" dirty="0" smtClean="0"/>
          </a:p>
          <a:p>
            <a:r>
              <a:rPr lang="en-US" sz="2400" dirty="0" smtClean="0"/>
              <a:t>Lower Colorado River Authority</a:t>
            </a:r>
            <a:endParaRPr lang="en-US" sz="2400" dirty="0"/>
          </a:p>
        </p:txBody>
      </p:sp>
      <p:pic>
        <p:nvPicPr>
          <p:cNvPr id="1026" name="Picture 2" descr="https://encrypted-tbn0.gstatic.com/images?q=tbn:ANd9GcTtbImPiBTWGCDDheN2Cwy4pafEEoxVgsw6o9o-p8JJtKTHmcLVGq_FHV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29300"/>
            <a:ext cx="1457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8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Prehistoric steatite </a:t>
            </a:r>
            <a:r>
              <a:rPr lang="en-US" sz="3200" smtClean="0"/>
              <a:t>rim sherd artifacts </a:t>
            </a:r>
            <a:r>
              <a:rPr lang="en-US" sz="3200" dirty="0" smtClean="0"/>
              <a:t>from Texas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1" y="1905000"/>
            <a:ext cx="3618129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694872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Tubular or </a:t>
            </a:r>
            <a:r>
              <a:rPr lang="en-US" sz="1600" dirty="0"/>
              <a:t>c</a:t>
            </a:r>
            <a:r>
              <a:rPr lang="en-US" sz="1600" dirty="0" smtClean="0"/>
              <a:t>loud-blower pipes: 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Kincaid Shelter, Uvalde County: max. orifice diameter 6.4 cm. 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2)    Site 41LK67, Live Oak County: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4717196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Comparison of projected orifice diameters of cloud-blower pipes from 41LK67 and Kincaid shelter vs. rim sherd bowl fragment from 41SS178.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0197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www.texasbeyond history.net/</a:t>
            </a:r>
            <a:r>
              <a:rPr lang="en-US" sz="1000" dirty="0" err="1" smtClean="0"/>
              <a:t>kincaid</a:t>
            </a:r>
            <a:r>
              <a:rPr lang="en-US" sz="1000" dirty="0" smtClean="0"/>
              <a:t>/past.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905000"/>
            <a:ext cx="4638675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14800" y="1905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41SS178  Bowl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3119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Cloud Blower pipes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3087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Kincaid Pipe</a:t>
            </a:r>
          </a:p>
          <a:p>
            <a:endParaRPr lang="en-US" sz="1200" dirty="0"/>
          </a:p>
          <a:p>
            <a:r>
              <a:rPr lang="en-US" sz="1200" dirty="0" smtClean="0"/>
              <a:t>Live Oak Co. Pipe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600" y="2009001"/>
            <a:ext cx="304800" cy="12459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705600" y="3315385"/>
            <a:ext cx="457200" cy="18981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05600" y="3657600"/>
            <a:ext cx="4572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5986046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ax. orifice diameter 2.5 to 3 cm.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5715000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Projected curvature of San Saba vessel greatly exceeds diameters of tubular pipes.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24696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fragmentary shallow basin siltstone bowl found during TAS dig</a:t>
            </a:r>
          </a:p>
          <a:p>
            <a:pPr algn="ctr"/>
            <a:r>
              <a:rPr lang="en-US" dirty="0" smtClean="0"/>
              <a:t>from </a:t>
            </a:r>
            <a:r>
              <a:rPr lang="en-US" dirty="0" smtClean="0">
                <a:solidFill>
                  <a:srgbClr val="FFFF00"/>
                </a:solidFill>
              </a:rPr>
              <a:t>Late Archaic contexts </a:t>
            </a:r>
            <a:r>
              <a:rPr lang="en-US" dirty="0" smtClean="0"/>
              <a:t>at 41ME147, </a:t>
            </a:r>
            <a:r>
              <a:rPr lang="en-US" dirty="0"/>
              <a:t>in </a:t>
            </a:r>
            <a:r>
              <a:rPr lang="en-US" dirty="0" smtClean="0"/>
              <a:t>Medina County.</a:t>
            </a:r>
          </a:p>
          <a:p>
            <a:pPr algn="ctr"/>
            <a:r>
              <a:rPr lang="en-US" dirty="0" smtClean="0"/>
              <a:t> 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9" y="1061970"/>
            <a:ext cx="3995409" cy="274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92" y="1066800"/>
            <a:ext cx="4178429" cy="274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02069" y="-76200"/>
            <a:ext cx="850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Prehistoric Stone Bowl Examples are rare in Texas.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42672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Prehistoric Texas </a:t>
            </a:r>
            <a:r>
              <a:rPr lang="en-US" dirty="0" smtClean="0">
                <a:solidFill>
                  <a:srgbClr val="FFFF00"/>
                </a:solidFill>
              </a:rPr>
              <a:t>cultures </a:t>
            </a:r>
            <a:r>
              <a:rPr lang="en-US" dirty="0">
                <a:solidFill>
                  <a:srgbClr val="FFFF00"/>
                </a:solidFill>
              </a:rPr>
              <a:t>do not have a steatite bowl-manufacturing tradition.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4904"/>
            <a:ext cx="2043112" cy="198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43200" y="5486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Medina County Bowl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191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San Saba County Bowl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962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Steatite Outcrops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38400" y="4419600"/>
            <a:ext cx="228600" cy="381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02306" y="5257800"/>
            <a:ext cx="417094" cy="3671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9200" y="4419600"/>
            <a:ext cx="290512" cy="381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4343400"/>
            <a:ext cx="994797" cy="5327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5934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Medina site has </a:t>
            </a:r>
            <a:r>
              <a:rPr lang="en-US" dirty="0"/>
              <a:t>the only other known stone vessel from prehistoric </a:t>
            </a:r>
            <a:endParaRPr lang="en-US" dirty="0" smtClean="0"/>
          </a:p>
          <a:p>
            <a:pPr algn="ctr"/>
            <a:r>
              <a:rPr lang="en-US" dirty="0"/>
              <a:t>c</a:t>
            </a:r>
            <a:r>
              <a:rPr lang="en-US" dirty="0" smtClean="0"/>
              <a:t>ontexts in </a:t>
            </a:r>
            <a:r>
              <a:rPr lang="en-US" dirty="0"/>
              <a:t>Texas.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624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Bowl associations dominated by Frio Points (200 B.C .– A.D. 600)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3588"/>
            <a:ext cx="2201288" cy="2364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Distribution of talc-steatite-serpentine districts across the </a:t>
            </a:r>
            <a:r>
              <a:rPr lang="en-US" sz="2800" dirty="0" err="1" smtClean="0"/>
              <a:t>coterminus</a:t>
            </a:r>
            <a:r>
              <a:rPr lang="en-US" sz="2800" dirty="0" smtClean="0"/>
              <a:t> United States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155049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Appalachian Mountains have 135 main talc districts </a:t>
            </a:r>
            <a:r>
              <a:rPr lang="en-US" sz="1400" dirty="0" smtClean="0"/>
              <a:t>in 15 states and Washington D.C.  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236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Northwestern Great Plains has 14 main talc districts </a:t>
            </a:r>
            <a:r>
              <a:rPr lang="en-US" sz="1400" dirty="0" smtClean="0"/>
              <a:t>In Wyoming (12), Idaho (1) and Montana (1).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2362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West Coast has 32 main talc districts </a:t>
            </a:r>
            <a:r>
              <a:rPr lang="en-US" sz="1400" dirty="0" smtClean="0"/>
              <a:t>In California (18), Nevada (3), Oregon (1), and Washington (10).</a:t>
            </a: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4" y="1219200"/>
            <a:ext cx="6437586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5181600"/>
            <a:ext cx="3059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Other minor talc exposures </a:t>
            </a:r>
            <a:r>
              <a:rPr lang="en-US" sz="1400" dirty="0" smtClean="0"/>
              <a:t>are in:   Superior region of </a:t>
            </a:r>
            <a:r>
              <a:rPr lang="en-US" sz="1400" dirty="0" smtClean="0">
                <a:solidFill>
                  <a:srgbClr val="FFFF00"/>
                </a:solidFill>
              </a:rPr>
              <a:t>Wisconsin</a:t>
            </a:r>
          </a:p>
          <a:p>
            <a:r>
              <a:rPr lang="en-US" sz="1400" dirty="0" smtClean="0"/>
              <a:t>Ouachita Mountains of </a:t>
            </a:r>
            <a:r>
              <a:rPr lang="en-US" sz="1400" dirty="0" smtClean="0">
                <a:solidFill>
                  <a:srgbClr val="FFFF00"/>
                </a:solidFill>
              </a:rPr>
              <a:t>Arkansas</a:t>
            </a:r>
          </a:p>
          <a:p>
            <a:r>
              <a:rPr lang="en-US" sz="1400" dirty="0" smtClean="0"/>
              <a:t>Llano Uplift of </a:t>
            </a:r>
            <a:r>
              <a:rPr lang="en-US" sz="1400" dirty="0" smtClean="0">
                <a:solidFill>
                  <a:srgbClr val="FFFF00"/>
                </a:solidFill>
              </a:rPr>
              <a:t>central Texas</a:t>
            </a:r>
          </a:p>
          <a:p>
            <a:r>
              <a:rPr lang="en-US" sz="1400" dirty="0" smtClean="0"/>
              <a:t>Trans-Pecos of </a:t>
            </a:r>
            <a:r>
              <a:rPr lang="en-US" sz="1400" dirty="0" smtClean="0">
                <a:solidFill>
                  <a:srgbClr val="FFFF00"/>
                </a:solidFill>
              </a:rPr>
              <a:t>west Texas </a:t>
            </a:r>
            <a:r>
              <a:rPr lang="en-US" sz="1400" dirty="0" smtClean="0"/>
              <a:t>and</a:t>
            </a:r>
          </a:p>
          <a:p>
            <a:r>
              <a:rPr lang="en-US" sz="1400" dirty="0"/>
              <a:t>San Andres Mountains of </a:t>
            </a:r>
            <a:r>
              <a:rPr lang="en-US" sz="1400" dirty="0">
                <a:solidFill>
                  <a:srgbClr val="FFFF00"/>
                </a:solidFill>
              </a:rPr>
              <a:t>New </a:t>
            </a:r>
            <a:r>
              <a:rPr lang="en-US" sz="1400" dirty="0" smtClean="0">
                <a:solidFill>
                  <a:srgbClr val="FFFF00"/>
                </a:solidFill>
              </a:rPr>
              <a:t>Mexico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23" y="1262062"/>
            <a:ext cx="6365164" cy="3767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7244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Data from Greene (1995) and </a:t>
            </a:r>
            <a:r>
              <a:rPr lang="en-US" sz="1000" dirty="0" err="1" smtClean="0">
                <a:solidFill>
                  <a:schemeClr val="bg1"/>
                </a:solidFill>
              </a:rPr>
              <a:t>Truncer</a:t>
            </a:r>
            <a:r>
              <a:rPr lang="en-US" sz="1000" dirty="0" smtClean="0">
                <a:solidFill>
                  <a:schemeClr val="bg1"/>
                </a:solidFill>
              </a:rPr>
              <a:t>(2004).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525780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Appalachian Mountains </a:t>
            </a:r>
            <a:r>
              <a:rPr lang="en-US" sz="1400" dirty="0" smtClean="0">
                <a:solidFill>
                  <a:srgbClr val="FFFF00"/>
                </a:solidFill>
              </a:rPr>
              <a:t>and Eastern U.S. have 50 recorded </a:t>
            </a:r>
            <a:r>
              <a:rPr lang="en-US" sz="1400" dirty="0">
                <a:solidFill>
                  <a:srgbClr val="FFFF00"/>
                </a:solidFill>
              </a:rPr>
              <a:t>prehistoric vessel quarries</a:t>
            </a:r>
            <a:r>
              <a:rPr lang="en-US" sz="14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dirty="0" smtClean="0"/>
              <a:t>Stone vessels commonly distributed to S. Florida, NE Louisiana, E. Tennessee &amp; Kentucky, and all of New York.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Distribution of Prehistoric Steatite Vessel Quarries in the </a:t>
            </a:r>
            <a:r>
              <a:rPr lang="en-US" sz="2800" dirty="0" err="1" smtClean="0"/>
              <a:t>Coterminus</a:t>
            </a:r>
            <a:r>
              <a:rPr lang="en-US" sz="2800" dirty="0" smtClean="0"/>
              <a:t> United States.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Northwestern Great Plains </a:t>
            </a:r>
            <a:r>
              <a:rPr lang="en-US" sz="1400" dirty="0" smtClean="0">
                <a:solidFill>
                  <a:srgbClr val="FFFF00"/>
                </a:solidFill>
              </a:rPr>
              <a:t>has 7 </a:t>
            </a:r>
            <a:r>
              <a:rPr lang="en-US" sz="1400" dirty="0">
                <a:solidFill>
                  <a:srgbClr val="FFFF00"/>
                </a:solidFill>
              </a:rPr>
              <a:t>prehistoric vessel </a:t>
            </a:r>
            <a:r>
              <a:rPr lang="en-US" sz="1400" dirty="0" smtClean="0">
                <a:solidFill>
                  <a:srgbClr val="FFFF00"/>
                </a:solidFill>
              </a:rPr>
              <a:t>quarries</a:t>
            </a:r>
            <a:r>
              <a:rPr lang="en-US" sz="1400" dirty="0" smtClean="0"/>
              <a:t>– some with partially shaped preforms in situ.</a:t>
            </a:r>
          </a:p>
          <a:p>
            <a:endParaRPr lang="en-US" sz="1400" dirty="0"/>
          </a:p>
          <a:p>
            <a:r>
              <a:rPr lang="en-US" sz="1400" dirty="0" smtClean="0"/>
              <a:t>Stone vessels commonly distributed across most of Wyoming, NE Utah, E Idaho, and SW Montana.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213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West Coast </a:t>
            </a:r>
            <a:r>
              <a:rPr lang="en-US" sz="1400" dirty="0" smtClean="0">
                <a:solidFill>
                  <a:srgbClr val="FFFF00"/>
                </a:solidFill>
              </a:rPr>
              <a:t>has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13 prehistoric steatite quarries in</a:t>
            </a:r>
            <a:r>
              <a:rPr lang="en-US" sz="1400" dirty="0" smtClean="0"/>
              <a:t> California and unknown others in Oregon and Washington.  </a:t>
            </a:r>
          </a:p>
          <a:p>
            <a:r>
              <a:rPr lang="en-US" sz="1400" dirty="0" smtClean="0"/>
              <a:t>Stone vessels commonly made in Santa </a:t>
            </a:r>
            <a:r>
              <a:rPr lang="en-US" sz="1400" dirty="0">
                <a:solidFill>
                  <a:prstClr val="white"/>
                </a:solidFill>
              </a:rPr>
              <a:t>Catalina </a:t>
            </a:r>
            <a:r>
              <a:rPr lang="en-US" sz="1400" dirty="0" smtClean="0">
                <a:solidFill>
                  <a:prstClr val="white"/>
                </a:solidFill>
              </a:rPr>
              <a:t>Island, Stockton-Lodi and Klamath River regions. </a:t>
            </a:r>
          </a:p>
          <a:p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Vessels traded </a:t>
            </a:r>
            <a:r>
              <a:rPr lang="en-US" sz="1400" dirty="0" smtClean="0"/>
              <a:t>across south-central California coasts, central valley and southern deserts. 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6324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Prehistoric vessel quarry site, Rhode Island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143000"/>
            <a:ext cx="6524625" cy="3876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19600"/>
            <a:ext cx="2590800" cy="19431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67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782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North American </a:t>
            </a:r>
            <a:r>
              <a:rPr lang="en-US" sz="3200" dirty="0"/>
              <a:t>S</a:t>
            </a:r>
            <a:r>
              <a:rPr lang="en-US" sz="3200" dirty="0" smtClean="0"/>
              <a:t>teatite </a:t>
            </a:r>
            <a:r>
              <a:rPr lang="en-US" sz="3200" dirty="0"/>
              <a:t>V</a:t>
            </a:r>
            <a:r>
              <a:rPr lang="en-US" sz="3200" dirty="0" smtClean="0"/>
              <a:t>essels Forms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38200"/>
            <a:ext cx="2743199" cy="74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895600" cy="1730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3048000" cy="1600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53200" y="1295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Appalachian  Stone Vessels 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Southern California Stone Vessels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743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NW Plains Stone Vessels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1" y="1633478"/>
            <a:ext cx="2514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Appalachian Vessels: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00"/>
                </a:solidFill>
              </a:rPr>
              <a:t>C</a:t>
            </a:r>
            <a:r>
              <a:rPr lang="en-US" sz="1200" dirty="0" smtClean="0">
                <a:solidFill>
                  <a:srgbClr val="FFFF00"/>
                </a:solidFill>
              </a:rPr>
              <a:t>rude &amp; asymmetrical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Simple bowls, Deep cubic vessels, Trays and Griddles.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Decorations rare–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Some lug handles.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 Time depth: </a:t>
            </a:r>
            <a:r>
              <a:rPr lang="en-US" sz="1200" dirty="0" smtClean="0">
                <a:solidFill>
                  <a:srgbClr val="FFFF00"/>
                </a:solidFill>
              </a:rPr>
              <a:t>6,300 to 2,050 B.P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Replaced with common use of pottery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Distribution: Commonly used Alabama to Massachusetts with trade as far west as Poverty Point, NE Louisiana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Distance from Alabama quarries to central Texas , ca. </a:t>
            </a:r>
            <a:r>
              <a:rPr lang="en-US" sz="1200" dirty="0" smtClean="0">
                <a:solidFill>
                  <a:srgbClr val="FFFF00"/>
                </a:solidFill>
              </a:rPr>
              <a:t>1,250 km. 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1148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Southern California Vessels: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Well made, symmetrical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Constricted bowls, Cylindrical tall jars, Rimmed bowls and jars, Spouted bowls, Trays or Griddles.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Decorations common—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Incised fillet, lug handles.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Time Depth: </a:t>
            </a:r>
            <a:r>
              <a:rPr lang="en-US" sz="1200" dirty="0" smtClean="0">
                <a:solidFill>
                  <a:srgbClr val="FFFF00"/>
                </a:solidFill>
              </a:rPr>
              <a:t>4,000/5,000 to ca. 500 B.P.;  </a:t>
            </a:r>
            <a:r>
              <a:rPr lang="en-US" sz="1200" dirty="0">
                <a:solidFill>
                  <a:srgbClr val="FFFF00"/>
                </a:solidFill>
              </a:rPr>
              <a:t>m</a:t>
            </a:r>
            <a:r>
              <a:rPr lang="en-US" sz="1200" dirty="0" smtClean="0">
                <a:solidFill>
                  <a:srgbClr val="FFFF00"/>
                </a:solidFill>
              </a:rPr>
              <a:t>ost common in Late Prehistoric Period.</a:t>
            </a:r>
            <a:r>
              <a:rPr lang="en-US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Distribution:  Mostly confined to Washington and Coastal/Central Valley </a:t>
            </a:r>
          </a:p>
          <a:p>
            <a:r>
              <a:rPr lang="en-US" sz="1200" dirty="0" smtClean="0"/>
              <a:t>        of California.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Distance from St. Catalina Island to central Texas, ca. </a:t>
            </a:r>
            <a:r>
              <a:rPr lang="en-US" sz="1200" dirty="0" smtClean="0">
                <a:solidFill>
                  <a:srgbClr val="FFFF00"/>
                </a:solidFill>
              </a:rPr>
              <a:t>1,850  km .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3124200"/>
            <a:ext cx="3429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Northwest Plains Vessels: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Well-made  symmetrical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Constricted to open deep “flower-pot” forms bowls, and jars– mostly flat bases.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Decorations: rarely uses “fillet” around middle.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Time Depth: </a:t>
            </a:r>
            <a:r>
              <a:rPr lang="en-US" sz="1200" dirty="0" smtClean="0">
                <a:solidFill>
                  <a:srgbClr val="FFFF00"/>
                </a:solidFill>
              </a:rPr>
              <a:t>Rare in Late Prehistoric (less than 1,000 B.P.; most are historic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Distribution: Mostly mountain ranges within Wyoming.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Distance from SE Wyoming source to central Texas, ca. </a:t>
            </a:r>
            <a:r>
              <a:rPr lang="en-US" sz="1200" dirty="0" smtClean="0">
                <a:solidFill>
                  <a:srgbClr val="FFFF00"/>
                </a:solidFill>
              </a:rPr>
              <a:t>1,360 km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1" y="5638800"/>
            <a:ext cx="464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41SS178 vessel is morphologically and temporally most closely resembles vessels from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NW Plains region.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4267200" cy="14017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Difficulties in Geochemically </a:t>
            </a:r>
            <a:r>
              <a:rPr lang="en-US" sz="3100" dirty="0"/>
              <a:t>I</a:t>
            </a:r>
            <a:r>
              <a:rPr lang="en-US" sz="3100" dirty="0" smtClean="0"/>
              <a:t>dentifying Steatite  Sources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Most geo-chemical steatite sourcing studies have examined bedrock outcrops, and quarries </a:t>
            </a:r>
          </a:p>
          <a:p>
            <a:pPr algn="ctr"/>
            <a:r>
              <a:rPr lang="en-US" sz="1600" dirty="0" smtClean="0"/>
              <a:t>from  Appalachian Mountains or artifacts from the Eastern U.S.    </a:t>
            </a:r>
          </a:p>
          <a:p>
            <a:pPr algn="ctr"/>
            <a:r>
              <a:rPr lang="en-US" sz="1600" u="sng" dirty="0" smtClean="0">
                <a:solidFill>
                  <a:srgbClr val="FFFF00"/>
                </a:solidFill>
              </a:rPr>
              <a:t>Comparative base line information on NW Plains and West Coast source areas has yet to be developed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68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Early sourcing attempts tried</a:t>
            </a:r>
            <a:r>
              <a:rPr lang="en-US" sz="1400" dirty="0" smtClean="0"/>
              <a:t>: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Mineral Petrography/Modal Mineralogy </a:t>
            </a:r>
            <a:r>
              <a:rPr lang="en-US" sz="1400" dirty="0" smtClean="0"/>
              <a:t>(optical identification and density of minerals);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Instrumental </a:t>
            </a:r>
            <a:r>
              <a:rPr lang="en-US" sz="1400" dirty="0">
                <a:solidFill>
                  <a:srgbClr val="FFFF00"/>
                </a:solidFill>
              </a:rPr>
              <a:t>Neutron Activation Analysis </a:t>
            </a:r>
            <a:r>
              <a:rPr lang="en-US" sz="1400" dirty="0"/>
              <a:t>(</a:t>
            </a:r>
            <a:r>
              <a:rPr lang="en-US" sz="1400" dirty="0" smtClean="0"/>
              <a:t>INAA for ID Rare Earth Elements (REE),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Inductively Coupled Plasma-Mass Spectrometry</a:t>
            </a:r>
            <a:r>
              <a:rPr lang="en-US" sz="1400" dirty="0" smtClean="0"/>
              <a:t> (ICP=MS) on  REE and Transitional metals, </a:t>
            </a:r>
          </a:p>
          <a:p>
            <a:pPr lvl="0"/>
            <a:r>
              <a:rPr lang="en-US" sz="1400" dirty="0" smtClean="0">
                <a:solidFill>
                  <a:srgbClr val="FFFF00"/>
                </a:solidFill>
              </a:rPr>
              <a:t>Visible/Near-Infrared </a:t>
            </a:r>
            <a:r>
              <a:rPr lang="en-US" sz="1400" dirty="0">
                <a:solidFill>
                  <a:srgbClr val="FFFF00"/>
                </a:solidFill>
              </a:rPr>
              <a:t>diffuse </a:t>
            </a:r>
            <a:r>
              <a:rPr lang="en-US" sz="1400" dirty="0" smtClean="0">
                <a:solidFill>
                  <a:srgbClr val="FFFF00"/>
                </a:solidFill>
              </a:rPr>
              <a:t>Reflection Spectrometry </a:t>
            </a:r>
            <a:r>
              <a:rPr lang="en-US" sz="1400" dirty="0">
                <a:solidFill>
                  <a:prstClr val="white"/>
                </a:solidFill>
              </a:rPr>
              <a:t>(VNIRS) on color, texture &amp; mineralogy</a:t>
            </a:r>
            <a:r>
              <a:rPr lang="en-US" sz="1400" dirty="0" smtClean="0">
                <a:solidFill>
                  <a:prstClr val="white"/>
                </a:solidFill>
              </a:rPr>
              <a:t>.</a:t>
            </a:r>
            <a:r>
              <a:rPr lang="en-US" sz="1400" dirty="0" smtClean="0"/>
              <a:t>&amp;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Electron Micro-probe Analysis</a:t>
            </a:r>
            <a:r>
              <a:rPr lang="en-US" sz="1400" dirty="0" smtClean="0"/>
              <a:t> (EMPA) on specific minerals, esp. amphiboles (dark chain silicates minerals) and 	ilmenite (iron-titanium oxide minerals).  </a:t>
            </a:r>
          </a:p>
          <a:p>
            <a:endParaRPr lang="en-US" sz="1400" dirty="0" smtClean="0"/>
          </a:p>
          <a:p>
            <a:r>
              <a:rPr lang="en-US" sz="1400" u="sng" dirty="0" smtClean="0"/>
              <a:t>Studies had limited success</a:t>
            </a:r>
            <a:r>
              <a:rPr lang="en-US" sz="1400" dirty="0" smtClean="0"/>
              <a:t>, due to: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Small sample sizes of quarries and artifacts, use of bulk samples, or imprecise/non-replicable measurements. </a:t>
            </a:r>
          </a:p>
          <a:p>
            <a:r>
              <a:rPr lang="en-US" sz="1400" dirty="0" smtClean="0"/>
              <a:t>Quarry samples may be </a:t>
            </a:r>
            <a:r>
              <a:rPr lang="en-US" sz="1400" dirty="0" smtClean="0">
                <a:solidFill>
                  <a:srgbClr val="FFFF00"/>
                </a:solidFill>
              </a:rPr>
              <a:t>inferior discard tailings </a:t>
            </a:r>
            <a:r>
              <a:rPr lang="en-US" sz="1400" dirty="0" smtClean="0"/>
              <a:t>or </a:t>
            </a:r>
            <a:r>
              <a:rPr lang="en-US" sz="1400" dirty="0" smtClean="0">
                <a:solidFill>
                  <a:srgbClr val="FFFF00"/>
                </a:solidFill>
              </a:rPr>
              <a:t>rocks with heterogeneous geochemical  characteristics.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Metamorphic formation processes differentially alter rare earth elements.</a:t>
            </a:r>
          </a:p>
          <a:p>
            <a:r>
              <a:rPr lang="en-US" sz="1400" u="sng" dirty="0" smtClean="0">
                <a:solidFill>
                  <a:srgbClr val="FFFF00"/>
                </a:solidFill>
              </a:rPr>
              <a:t>Micro-probe analyses are yielding promising results, but studies need to expand the range of sampled quarries</a:t>
            </a:r>
            <a:r>
              <a:rPr lang="en-US" sz="1400" dirty="0" smtClean="0">
                <a:solidFill>
                  <a:srgbClr val="FFFF00"/>
                </a:solidFill>
              </a:rPr>
              <a:t>.  </a:t>
            </a:r>
          </a:p>
          <a:p>
            <a:endParaRPr lang="en-US" sz="1400" dirty="0" smtClean="0"/>
          </a:p>
          <a:p>
            <a:pPr algn="ctr"/>
            <a:r>
              <a:rPr lang="en-US" dirty="0" smtClean="0"/>
              <a:t>Great variation range occurs within single quarry </a:t>
            </a:r>
          </a:p>
          <a:p>
            <a:pPr algn="ctr"/>
            <a:r>
              <a:rPr lang="en-US" dirty="0" smtClean="0"/>
              <a:t>Little consistency exists in developing regional comparisons.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524000" cy="114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2040248" cy="1105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60592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If direct steatite sourcing is so difficult, what evidence exists suggesting northwestern-southern Plains connections?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8839200" cy="1782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Occurrence of NW Plains obsidian on the Southern Plains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811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Frequency of Northwest Plains Obsidian Artifacts on the Southern Plains by Period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6290846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Cultural Period Occurrences of NW Obsidians on the Southern Plains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	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371362"/>
            <a:ext cx="24640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</a:rPr>
              <a:t>101 Specimens from five Northwest Plains obsidian sources have been found in Kansas, Oklahoma, Texas.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74% of NW obsidian are from </a:t>
            </a:r>
            <a:r>
              <a:rPr lang="en-US" sz="1400" dirty="0" err="1" smtClean="0"/>
              <a:t>Malad</a:t>
            </a:r>
            <a:r>
              <a:rPr lang="en-US" sz="1400" dirty="0" smtClean="0"/>
              <a:t> Idaho source.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581400"/>
            <a:ext cx="18669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Southern Plains obsidian dates from Middle Archaic to Proto-historic Periods.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</a:rPr>
              <a:t>Most common during Late Prehistoric  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Contemporaneous with 41SS178 steatite vessel.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429000"/>
            <a:ext cx="7067550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762000"/>
            <a:ext cx="5048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73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Distribution of Sourced Obsidian </a:t>
            </a:r>
            <a:br>
              <a:rPr lang="en-US" sz="3200" dirty="0" smtClean="0"/>
            </a:br>
            <a:r>
              <a:rPr lang="en-US" sz="3200" dirty="0" smtClean="0"/>
              <a:t>found in Southern Plains</a:t>
            </a:r>
            <a:endParaRPr lang="en-US" sz="3200" dirty="0"/>
          </a:p>
        </p:txBody>
      </p:sp>
      <p:pic>
        <p:nvPicPr>
          <p:cNvPr id="3" name="Picture 2" descr="idaho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" y="3647715"/>
            <a:ext cx="1961819" cy="275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1340848"/>
            <a:ext cx="2766060" cy="216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56812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Owyhee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842" y="5791200"/>
            <a:ext cx="104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Malad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905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Teton/Fish Creek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295400"/>
            <a:ext cx="178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Obsidian Cliff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447800"/>
            <a:ext cx="1430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Wright Creek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888123"/>
            <a:ext cx="6069034" cy="43602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3925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Southwest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362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Northwest Plains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Sources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34" y="1295400"/>
            <a:ext cx="38671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57200" y="990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Frequency distribution of all sourced obsidian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rtifacts on the Southern Plains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75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Percent of obsidian artifacts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Per County from NW Plains Sources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Obsidian occurrence on the Southern Plains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8061"/>
            <a:ext cx="4191000" cy="4337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5486400"/>
            <a:ext cx="1485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Balcones  Escarpment</a:t>
            </a:r>
            <a:endParaRPr lang="en-US" sz="1000" dirty="0"/>
          </a:p>
        </p:txBody>
      </p:sp>
      <p:sp>
        <p:nvSpPr>
          <p:cNvPr id="2" name="Arc 1"/>
          <p:cNvSpPr/>
          <p:nvPr/>
        </p:nvSpPr>
        <p:spPr>
          <a:xfrm>
            <a:off x="6667500" y="5410200"/>
            <a:ext cx="342900" cy="19931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Obsidian Database = 1,387 artifacts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219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931 artifacts (67.1%) from KS, OK, TX.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40055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32577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Balcones Escarpment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50985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NW Plains sources = 101 (10.8%)</a:t>
            </a:r>
          </a:p>
          <a:p>
            <a:r>
              <a:rPr lang="en-US" sz="1600" dirty="0" smtClean="0"/>
              <a:t>Unknown sources  =   36  ( 3.9%)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81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76200"/>
            <a:ext cx="4572000" cy="1981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Northwest-Southern Plains Obsidian connections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69139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Balcones Escarpment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419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41SS178 Steatite Bowl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96000" y="4191000"/>
            <a:ext cx="266701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53200" y="4696599"/>
            <a:ext cx="152400" cy="12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1905000"/>
            <a:ext cx="312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of NW Plains obsidian found along:</a:t>
            </a:r>
          </a:p>
          <a:p>
            <a:r>
              <a:rPr lang="en-US" dirty="0" smtClean="0"/>
              <a:t>1) Oklahoma panhandle</a:t>
            </a:r>
          </a:p>
          <a:p>
            <a:r>
              <a:rPr lang="en-US" dirty="0" smtClean="0"/>
              <a:t>2) Mixed-Grass Prairies</a:t>
            </a:r>
          </a:p>
          <a:p>
            <a:r>
              <a:rPr lang="en-US" dirty="0" smtClean="0"/>
              <a:t>3) Balcones Escarpment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often found on: </a:t>
            </a:r>
          </a:p>
          <a:p>
            <a:pPr marL="342900" indent="-342900">
              <a:buAutoNum type="arabicParenR"/>
            </a:pPr>
            <a:r>
              <a:rPr lang="en-US" dirty="0" smtClean="0"/>
              <a:t>Short-Grass Plains</a:t>
            </a:r>
          </a:p>
          <a:p>
            <a:pPr marL="342900" indent="-342900">
              <a:buAutoNum type="arabicParenR"/>
            </a:pPr>
            <a:r>
              <a:rPr lang="en-US" dirty="0" smtClean="0"/>
              <a:t>Trans-Pecos</a:t>
            </a:r>
          </a:p>
          <a:p>
            <a:pPr marL="342900" indent="-342900">
              <a:buAutoNum type="arabicParenR"/>
            </a:pPr>
            <a:r>
              <a:rPr lang="en-US" dirty="0" smtClean="0"/>
              <a:t>Tall-Grass Prairies</a:t>
            </a:r>
          </a:p>
          <a:p>
            <a:pPr marL="342900" indent="-342900">
              <a:buAutoNum type="arabicParenR"/>
            </a:pPr>
            <a:r>
              <a:rPr lang="en-US" dirty="0" smtClean="0"/>
              <a:t>Gulf Coast</a:t>
            </a:r>
          </a:p>
          <a:p>
            <a:pPr marL="342900" indent="-342900">
              <a:buAutoNum type="arabicParenR"/>
            </a:pPr>
            <a:r>
              <a:rPr lang="en-US" dirty="0" smtClean="0"/>
              <a:t>South Texas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Highest percent usually occur in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astern counties; very rare on High Plains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7522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Balcones Escarpment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419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Steatite Vessel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1462"/>
            <a:ext cx="5581650" cy="6315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4306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    41SS178</a:t>
            </a:r>
            <a:endParaRPr lang="en-US" dirty="0" smtClean="0"/>
          </a:p>
          <a:p>
            <a:r>
              <a:rPr lang="en-US" dirty="0" smtClean="0"/>
              <a:t>Balcones Escarpment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6019800"/>
            <a:ext cx="5105400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San Saba County is near NE margin of Llano Uplift, a Precambrian-early Paleozoic region of Central Texas.  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686800" cy="1219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Lower Colorado River Authority archeologists conducted work at a prehistoric site at the edge of San Saba community, within the Colorado River drainage basin.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49" y="1614487"/>
            <a:ext cx="4408651" cy="432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7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Although steatite occurs in the Llano Uplift, prehistoric </a:t>
            </a:r>
            <a:r>
              <a:rPr lang="en-US" dirty="0" smtClean="0">
                <a:solidFill>
                  <a:srgbClr val="FFFF00"/>
                </a:solidFill>
              </a:rPr>
              <a:t>steatite artifacts  in Texas are rare</a:t>
            </a:r>
            <a:r>
              <a:rPr lang="en-US" dirty="0" smtClean="0"/>
              <a:t> and consist of small sized artifact forms (pendants, pipes).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San Saba County vessel is unique to Texas.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There is no evidence of steatite vessel manufacturing traditions in Texas.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Steatite </a:t>
            </a:r>
            <a:r>
              <a:rPr lang="en-US" dirty="0" smtClean="0">
                <a:solidFill>
                  <a:srgbClr val="FFFF00"/>
                </a:solidFill>
              </a:rPr>
              <a:t>vessel manufacturing traditions are common in three areas of North America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                 1) the West </a:t>
            </a:r>
            <a:r>
              <a:rPr lang="en-US" dirty="0"/>
              <a:t>C</a:t>
            </a:r>
            <a:r>
              <a:rPr lang="en-US" dirty="0" smtClean="0"/>
              <a:t>oast (especially California and Washington);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2) the Appalachian Mountains, (especially Georgia to Massachusetts);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3) the Northwestern Great Plains (Wyoming, Montana, Idaho).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The San Saba vessel most closely resembles the vessels from NW plains in form and 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ong standing movement </a:t>
            </a:r>
            <a:r>
              <a:rPr lang="en-US" dirty="0" smtClean="0"/>
              <a:t>of </a:t>
            </a:r>
            <a:r>
              <a:rPr lang="en-US" dirty="0" err="1" smtClean="0"/>
              <a:t>Malad</a:t>
            </a:r>
            <a:r>
              <a:rPr lang="en-US" dirty="0" smtClean="0"/>
              <a:t>, Obsidian Cliff, and rare other </a:t>
            </a:r>
            <a:r>
              <a:rPr lang="en-US" dirty="0" smtClean="0">
                <a:solidFill>
                  <a:srgbClr val="FFFF00"/>
                </a:solidFill>
              </a:rPr>
              <a:t>obsidian sources from Wyoming and Idaho to the Southern Plains begins in Late </a:t>
            </a:r>
            <a:r>
              <a:rPr lang="en-US" dirty="0" err="1" smtClean="0">
                <a:solidFill>
                  <a:srgbClr val="FFFF00"/>
                </a:solidFill>
              </a:rPr>
              <a:t>PaleoIndian</a:t>
            </a:r>
            <a:r>
              <a:rPr lang="en-US" dirty="0" smtClean="0">
                <a:solidFill>
                  <a:srgbClr val="FFFF00"/>
                </a:solidFill>
              </a:rPr>
              <a:t> times.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Obsidian movements occur during the Paleo-Indian (1.0%), Archaic (19.2%), Late Prehistoric I/Woodland (13.9%), </a:t>
            </a:r>
            <a:r>
              <a:rPr lang="en-US" u="sng" dirty="0" smtClean="0"/>
              <a:t>Late Prehistoric II/Plains Village (41.6%) </a:t>
            </a:r>
            <a:r>
              <a:rPr lang="en-US" dirty="0" smtClean="0"/>
              <a:t>and maybe into the </a:t>
            </a:r>
            <a:r>
              <a:rPr lang="en-US" dirty="0" err="1" smtClean="0"/>
              <a:t>Protohistoric</a:t>
            </a:r>
            <a:r>
              <a:rPr lang="en-US" dirty="0" smtClean="0"/>
              <a:t> (1.0%) Periods.  Obsidian from unassigned periods comprise 22.8%.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Postulate that 41SS178 </a:t>
            </a:r>
            <a:r>
              <a:rPr lang="en-US" dirty="0" smtClean="0">
                <a:solidFill>
                  <a:srgbClr val="FFFF00"/>
                </a:solidFill>
              </a:rPr>
              <a:t>steatite vessel moved south using same mechanisms as obsidian.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FFFF00"/>
                </a:solidFill>
              </a:rPr>
              <a:t>Discontinuous distribution of NW obsidian does not reflect “Down-the-line” exchange.</a:t>
            </a:r>
            <a:r>
              <a:rPr lang="en-US" u="sng" dirty="0" smtClean="0"/>
              <a:t> (</a:t>
            </a:r>
            <a:r>
              <a:rPr lang="en-US" dirty="0" smtClean="0"/>
              <a:t>expected density decline with distance from source).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reatest density in eastern (cross timbers &amp; woodlands) of Kansas and Oklahoma.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NW obsidian concentration in Texas hunters-gatherers-- </a:t>
            </a:r>
            <a:r>
              <a:rPr lang="en-US" u="sng" dirty="0" smtClean="0">
                <a:solidFill>
                  <a:srgbClr val="FFFF00"/>
                </a:solidFill>
              </a:rPr>
              <a:t>Not for prestige differentiation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NW Plains obsidian concentrated in select </a:t>
            </a:r>
            <a:r>
              <a:rPr lang="en-US" dirty="0" err="1" smtClean="0"/>
              <a:t>ecotonal</a:t>
            </a:r>
            <a:r>
              <a:rPr lang="en-US" dirty="0" smtClean="0"/>
              <a:t> regions on the southern Plains, usually with abundant fresh water and complex habitat mosaics.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1444"/>
            <a:ext cx="4267200" cy="2791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2895600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State Museum of Pennsylvania </a:t>
            </a: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431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842808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For steatite sourcing issues:  Dr. Jim Burton (University of Wisconsin, Madison), Dr. Kenneth </a:t>
            </a:r>
            <a:r>
              <a:rPr lang="en-US" sz="1200" dirty="0" err="1" smtClean="0"/>
              <a:t>Sassaman</a:t>
            </a:r>
            <a:r>
              <a:rPr lang="en-US" sz="1200" dirty="0" smtClean="0"/>
              <a:t> (University of Florida), Dr. Michael Glasscock (University of Missouri), Rich Adams (Office of State Archeologist, Wyoming).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For  access to Texas steatite archeological examples and the siltstone bowl from 41ME147: Ms. Tiffany Osburn (Texas Historical Commission), Ms. Laura </a:t>
            </a:r>
            <a:r>
              <a:rPr lang="en-US" sz="1200" dirty="0" err="1" smtClean="0"/>
              <a:t>Nightengale</a:t>
            </a:r>
            <a:r>
              <a:rPr lang="en-US" sz="1200" dirty="0" smtClean="0"/>
              <a:t> (Texas Archeological Research Laboratory, retired).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For information on obsidian from the southern Plains:  Dr. Thomas Hester (University of Texas, Austin, retired), Dr. Timothy Baugh (Division of Historic Preservation, Chickasaw Nation), Doug Boyd (Prewitt and Associates Inc.), </a:t>
            </a:r>
            <a:r>
              <a:rPr lang="en-US" sz="1200" dirty="0"/>
              <a:t>Dr. Robert Brooks (Oklahoma Archaeological Survey), </a:t>
            </a:r>
            <a:r>
              <a:rPr lang="en-US" sz="1200" dirty="0" smtClean="0"/>
              <a:t>Dr. Robert Hoard (Kansas State Historical Society), and Dr. Donna Roper (Kansas State University).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12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7416"/>
            <a:ext cx="2895600" cy="3932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5791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41SS178 is along Mill Creek northeast of the town of </a:t>
            </a:r>
          </a:p>
          <a:p>
            <a:pPr algn="ctr"/>
            <a:r>
              <a:rPr lang="en-US" dirty="0" smtClean="0"/>
              <a:t>San Saba.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010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2010 excavations assessed proposed foot bridge foundation impacts in a city park. The work identified multicomponent campsite 41SS178</a:t>
            </a:r>
            <a:br>
              <a:rPr lang="en-US" sz="2800" dirty="0" smtClean="0"/>
            </a:br>
            <a:r>
              <a:rPr lang="en-US" sz="2800" dirty="0" smtClean="0"/>
              <a:t> and recovered a ground stone bowl rim sherd.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7822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 Shovel tests  and 2 backhoe trenches defined site limits.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Trenches and three 1 x 2 m test pits used to mitigate adverse project effects.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49" y="1823611"/>
            <a:ext cx="2872982" cy="3891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7" y="1847254"/>
            <a:ext cx="2873183" cy="3867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8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Austin phase component characterized by mussel shell discard features from nomadic hunter-gatherer groups.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86" y="1600200"/>
            <a:ext cx="277491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2057400"/>
            <a:ext cx="3748088" cy="3412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" y="1600201"/>
            <a:ext cx="222456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6211669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nly one metal can lid and one flower pot fragment are from historic period</a:t>
            </a:r>
            <a:r>
              <a:rPr lang="en-US" dirty="0" smtClean="0"/>
              <a:t>.</a:t>
            </a:r>
            <a:r>
              <a:rPr lang="en-US" sz="1400" dirty="0" smtClean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196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of three 1 x 2 m hand-dug test pits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5562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Dense fresh water mussel shell discard </a:t>
            </a:r>
            <a:r>
              <a:rPr lang="en-US" sz="1600" smtClean="0"/>
              <a:t>feature lower </a:t>
            </a:r>
            <a:r>
              <a:rPr lang="en-US" sz="1600" dirty="0" smtClean="0"/>
              <a:t>component at 41SS178.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181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Occupation on level terrace tread  next to deeply incised creek channel.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3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Idealized Stratigraphy and Depth of Diagnostic Artifacts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40" y="2819400"/>
            <a:ext cx="563960" cy="1050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9737"/>
            <a:ext cx="504398" cy="1092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546289" cy="1059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0" y="2375546"/>
            <a:ext cx="569888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27" y="4406332"/>
            <a:ext cx="551573" cy="851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2635"/>
            <a:ext cx="636207" cy="932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81600"/>
            <a:ext cx="612441" cy="937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2311"/>
            <a:ext cx="507794" cy="8436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962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Stone Bowl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638800"/>
            <a:ext cx="245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Terminal Late </a:t>
            </a:r>
            <a:r>
              <a:rPr lang="en-US" sz="1600" dirty="0" smtClean="0">
                <a:solidFill>
                  <a:srgbClr val="FFFF00"/>
                </a:solidFill>
              </a:rPr>
              <a:t>Prehistoric II              Toyah Phase/Interval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Ca. A.D. 1300 – 1700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dirty="0" err="1" smtClean="0">
                <a:solidFill>
                  <a:srgbClr val="FFFF00"/>
                </a:solidFill>
              </a:rPr>
              <a:t>Perdiz</a:t>
            </a:r>
            <a:r>
              <a:rPr lang="en-US" sz="1600" dirty="0" smtClean="0">
                <a:solidFill>
                  <a:srgbClr val="FFFF00"/>
                </a:solidFill>
              </a:rPr>
              <a:t> Points)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6412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Arrow Preform Fragments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5638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Initial Late </a:t>
            </a:r>
            <a:r>
              <a:rPr lang="en-US" sz="1600" dirty="0" smtClean="0">
                <a:solidFill>
                  <a:srgbClr val="FFFF00"/>
                </a:solidFill>
              </a:rPr>
              <a:t>Prehistoric </a:t>
            </a:r>
            <a:r>
              <a:rPr lang="en-US" sz="1600" dirty="0" smtClean="0">
                <a:solidFill>
                  <a:srgbClr val="FFFF00"/>
                </a:solidFill>
              </a:rPr>
              <a:t>II</a:t>
            </a:r>
            <a:endParaRPr lang="en-US" sz="1600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Austin Phase/Interval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Ca. AD 1000 – 1300 (Scallorn Points)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82169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Perdiz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Unit 2N, L2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429000"/>
            <a:ext cx="95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Scallorn</a:t>
            </a:r>
          </a:p>
          <a:p>
            <a:r>
              <a:rPr lang="en-US" sz="1200" dirty="0" smtClean="0"/>
              <a:t>Unit 3N, L2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888312" y="3886200"/>
            <a:ext cx="95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Scallorn</a:t>
            </a:r>
          </a:p>
          <a:p>
            <a:pPr algn="ctr"/>
            <a:r>
              <a:rPr lang="en-US" sz="1200" dirty="0" smtClean="0"/>
              <a:t>Unit 1N, L2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1676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Perdiz</a:t>
            </a:r>
            <a:endParaRPr lang="en-US" sz="1200" dirty="0" smtClean="0"/>
          </a:p>
          <a:p>
            <a:pPr algn="ctr"/>
            <a:r>
              <a:rPr lang="en-US" sz="1200" dirty="0" smtClean="0"/>
              <a:t>Unit 2N, L1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177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Probable Scallorn </a:t>
            </a:r>
          </a:p>
          <a:p>
            <a:pPr algn="ctr"/>
            <a:r>
              <a:rPr lang="en-US" sz="1200" dirty="0"/>
              <a:t>U</a:t>
            </a:r>
            <a:r>
              <a:rPr lang="en-US" sz="1200" dirty="0" smtClean="0"/>
              <a:t>nit 2N, L3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9248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Unit 2S, L2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5221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Scallorn </a:t>
            </a:r>
          </a:p>
          <a:p>
            <a:pPr algn="ctr"/>
            <a:r>
              <a:rPr lang="en-US" sz="1200" dirty="0" smtClean="0"/>
              <a:t>Unit 3N, L-7</a:t>
            </a:r>
          </a:p>
          <a:p>
            <a:pPr algn="ctr"/>
            <a:r>
              <a:rPr lang="en-US" sz="1200" dirty="0" smtClean="0"/>
              <a:t>Rodent Hole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19600" y="6172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Unit 2S, L-3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86100" y="6172200"/>
            <a:ext cx="171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Unit 2N, L1</a:t>
            </a:r>
            <a:endParaRPr lang="en-US" sz="12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2" y="1029909"/>
            <a:ext cx="6153925" cy="415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1093407" y="1371600"/>
            <a:ext cx="1573593" cy="535632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093407" y="2052524"/>
            <a:ext cx="1878393" cy="919276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3"/>
          </p:cNvCxnSpPr>
          <p:nvPr/>
        </p:nvCxnSpPr>
        <p:spPr>
          <a:xfrm flipV="1">
            <a:off x="1093407" y="2209800"/>
            <a:ext cx="1992693" cy="242921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971800" y="2283358"/>
            <a:ext cx="457200" cy="1833674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582820" y="1907232"/>
            <a:ext cx="227180" cy="342676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4114800" y="2283357"/>
            <a:ext cx="609600" cy="2974443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1"/>
          </p:cNvCxnSpPr>
          <p:nvPr/>
        </p:nvCxnSpPr>
        <p:spPr>
          <a:xfrm flipH="1">
            <a:off x="5257800" y="1206169"/>
            <a:ext cx="2819400" cy="546431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1"/>
          </p:cNvCxnSpPr>
          <p:nvPr/>
        </p:nvCxnSpPr>
        <p:spPr>
          <a:xfrm flipH="1" flipV="1">
            <a:off x="5943600" y="2052524"/>
            <a:ext cx="1752600" cy="341942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372100" y="2052524"/>
            <a:ext cx="2552700" cy="1224076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5638800" y="3200194"/>
            <a:ext cx="2438400" cy="1676606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Steatite bowl fragment from 41SS178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6002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single rim fragment of a steatite vessel was recovered from screened fill from Level 2. 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rim measures only 1.80 x 1.62 cm with a slightly contracting wall measuring 0.51 cm thick at the fragmentary lower rim. 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exterior lip is beveled.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867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rifice </a:t>
            </a:r>
            <a:r>
              <a:rPr lang="en-US" dirty="0">
                <a:solidFill>
                  <a:srgbClr val="FFFF00"/>
                </a:solidFill>
              </a:rPr>
              <a:t>curvature </a:t>
            </a:r>
            <a:r>
              <a:rPr lang="en-US" dirty="0" smtClean="0">
                <a:solidFill>
                  <a:srgbClr val="FFFF00"/>
                </a:solidFill>
              </a:rPr>
              <a:t>suggests a vessel </a:t>
            </a:r>
            <a:r>
              <a:rPr lang="en-US" dirty="0">
                <a:solidFill>
                  <a:srgbClr val="FFFF00"/>
                </a:solidFill>
              </a:rPr>
              <a:t>diameter of about 20 cm.</a:t>
            </a:r>
            <a:r>
              <a:rPr lang="en-US" dirty="0"/>
              <a:t>  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The rim fragment lip angle suggests a deep bowl vessel form.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175"/>
            <a:ext cx="5105400" cy="45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Steatite Outcrops and Quarries in Texas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76096"/>
            <a:ext cx="3200400" cy="2077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10668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Steatite/Soapstone is a metamorphic alteration of talc.  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ccurs in two districts within Texas.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8660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Early historic steatite and serpentine quarries along Coal Creek near Oxford within Llano Uplift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Modern steatite quarries operate at </a:t>
            </a:r>
            <a:r>
              <a:rPr lang="en-US" dirty="0" err="1" smtClean="0"/>
              <a:t>Allamoore</a:t>
            </a:r>
            <a:r>
              <a:rPr lang="en-US" dirty="0" smtClean="0"/>
              <a:t>, Texas, South end of Sierra Diablo Mountains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3276600" cy="2023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65048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Allamoore</a:t>
            </a:r>
            <a:r>
              <a:rPr lang="en-US" sz="1200" dirty="0" smtClean="0"/>
              <a:t> talc mines identified from Google Earth 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7421881" y="6019800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200" y="6096000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Coal Creek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39000" y="6096000"/>
            <a:ext cx="182881" cy="12695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762000"/>
            <a:ext cx="3695700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1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sz="2800" dirty="0" smtClean="0"/>
              <a:t>Talc, Steatite and Serpentine Formation Processes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67954"/>
            <a:ext cx="2667000" cy="2175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05054"/>
            <a:ext cx="2290717" cy="1527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70138"/>
            <a:ext cx="2438400" cy="1697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62700" y="36576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Main quarry at Coal Creek/Willow City, Llano Uplift, Gillespie County.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72283" y="6019800"/>
            <a:ext cx="221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Serpentine samples from </a:t>
            </a:r>
          </a:p>
          <a:p>
            <a:pPr algn="ctr"/>
            <a:r>
              <a:rPr lang="en-US" sz="1200" dirty="0" smtClean="0"/>
              <a:t>Willow City Quarry,  Llano Uplift,</a:t>
            </a:r>
          </a:p>
          <a:p>
            <a:pPr algn="ctr"/>
            <a:r>
              <a:rPr lang="en-US" sz="1200" dirty="0" smtClean="0"/>
              <a:t>Gillespie County.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94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Steatite samples from</a:t>
            </a:r>
          </a:p>
          <a:p>
            <a:pPr algn="ctr"/>
            <a:r>
              <a:rPr lang="en-US" sz="1200" dirty="0" err="1" smtClean="0"/>
              <a:t>Allamoore</a:t>
            </a:r>
            <a:r>
              <a:rPr lang="en-US" sz="1200" dirty="0" smtClean="0"/>
              <a:t> Formation,</a:t>
            </a:r>
          </a:p>
          <a:p>
            <a:pPr algn="ctr"/>
            <a:r>
              <a:rPr lang="en-US" sz="1200" dirty="0" smtClean="0"/>
              <a:t>Hudspeth County.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762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Steatite is mostly talc, a hydrated magnesium silicate formed by two ways: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06680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1) C</a:t>
            </a:r>
            <a:r>
              <a:rPr lang="en-US" sz="1400" dirty="0" smtClean="0">
                <a:solidFill>
                  <a:srgbClr val="FFFF00"/>
                </a:solidFill>
              </a:rPr>
              <a:t>hemical </a:t>
            </a:r>
            <a:r>
              <a:rPr lang="en-US" sz="1400" dirty="0">
                <a:solidFill>
                  <a:srgbClr val="FFFF00"/>
                </a:solidFill>
              </a:rPr>
              <a:t>alteration </a:t>
            </a:r>
            <a:r>
              <a:rPr lang="en-US" sz="1400" dirty="0" smtClean="0">
                <a:solidFill>
                  <a:srgbClr val="FFFF00"/>
                </a:solidFill>
              </a:rPr>
              <a:t>by metamorphic heating of </a:t>
            </a:r>
            <a:r>
              <a:rPr lang="en-US" sz="1400" dirty="0">
                <a:solidFill>
                  <a:srgbClr val="FFFF00"/>
                </a:solidFill>
              </a:rPr>
              <a:t>ultramafic rocks </a:t>
            </a:r>
            <a:r>
              <a:rPr lang="en-US" sz="1400" dirty="0" smtClean="0">
                <a:solidFill>
                  <a:srgbClr val="FFFF00"/>
                </a:solidFill>
              </a:rPr>
              <a:t>rich in </a:t>
            </a:r>
            <a:r>
              <a:rPr lang="en-US" sz="1400" dirty="0">
                <a:solidFill>
                  <a:srgbClr val="FFFF00"/>
                </a:solidFill>
              </a:rPr>
              <a:t>iron or magnesium but low in </a:t>
            </a:r>
            <a:r>
              <a:rPr lang="en-US" sz="1400" dirty="0" smtClean="0">
                <a:solidFill>
                  <a:srgbClr val="FFFF00"/>
                </a:solidFill>
              </a:rPr>
              <a:t>silica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42109" y="1295400"/>
            <a:ext cx="782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2) Chemical alteration and replacement of carbonate-rich sedimentary rocks by silica and minerals by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196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Spatial relationship of steatite, talc and serpentine during formation. (after Greene 1995  “Talc Resources of the Coterminous United States” [preliminary </a:t>
            </a:r>
            <a:r>
              <a:rPr lang="en-US" sz="1400" dirty="0"/>
              <a:t>m</a:t>
            </a:r>
            <a:r>
              <a:rPr lang="en-US" sz="1400" dirty="0" smtClean="0"/>
              <a:t>anuscript] U.S. Geological Survey, Open File Report 95-586, Menlo Park)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15240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exposure to </a:t>
            </a:r>
            <a:r>
              <a:rPr lang="en-US" sz="1400" dirty="0" err="1" smtClean="0">
                <a:solidFill>
                  <a:srgbClr val="FFFF00"/>
                </a:solidFill>
              </a:rPr>
              <a:t>hydrogeothermal</a:t>
            </a:r>
            <a:r>
              <a:rPr lang="en-US" sz="1400" dirty="0" smtClean="0">
                <a:solidFill>
                  <a:srgbClr val="FFFF00"/>
                </a:solidFill>
              </a:rPr>
              <a:t> conditions (hot </a:t>
            </a:r>
            <a:r>
              <a:rPr lang="en-US" sz="1400" dirty="0">
                <a:solidFill>
                  <a:srgbClr val="FFFF00"/>
                </a:solidFill>
              </a:rPr>
              <a:t>spring </a:t>
            </a:r>
            <a:r>
              <a:rPr lang="en-US" sz="1400" dirty="0" smtClean="0">
                <a:solidFill>
                  <a:srgbClr val="FFFF00"/>
                </a:solidFill>
              </a:rPr>
              <a:t>water).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733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Allamoore</a:t>
            </a:r>
            <a:r>
              <a:rPr lang="en-US" sz="1200" dirty="0" smtClean="0"/>
              <a:t> talc quarry  13.5 km west of Van Horn, Hudspeth County.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438400" cy="1597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7" y="4495800"/>
            <a:ext cx="2654113" cy="1243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7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Recovered steatite artifacts in Texas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 search of electronic </a:t>
            </a:r>
            <a:r>
              <a:rPr lang="en-US" dirty="0" err="1" smtClean="0"/>
              <a:t>Texsite</a:t>
            </a:r>
            <a:r>
              <a:rPr lang="en-US" dirty="0" smtClean="0"/>
              <a:t> atlas database identified the distribution of few steatite or soapstone artifacts in recorded historic and prehistoric Texas archaeological sites.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464" y="5829181"/>
            <a:ext cx="4045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Historic steatite artifacts occur on 19</a:t>
            </a:r>
            <a:r>
              <a:rPr lang="en-US" sz="1400" baseline="30000" dirty="0" smtClean="0">
                <a:solidFill>
                  <a:srgbClr val="FFFF00"/>
                </a:solidFill>
              </a:rPr>
              <a:t>th</a:t>
            </a:r>
            <a:r>
              <a:rPr lang="en-US" sz="1400" dirty="0" smtClean="0">
                <a:solidFill>
                  <a:srgbClr val="FFFF00"/>
                </a:solidFill>
              </a:rPr>
              <a:t>-20</a:t>
            </a:r>
            <a:r>
              <a:rPr lang="en-US" sz="1400" baseline="30000" dirty="0" smtClean="0">
                <a:solidFill>
                  <a:srgbClr val="FFFF00"/>
                </a:solidFill>
              </a:rPr>
              <a:t>th</a:t>
            </a:r>
            <a:r>
              <a:rPr lang="en-US" sz="1400" dirty="0" smtClean="0">
                <a:solidFill>
                  <a:srgbClr val="FFFF00"/>
                </a:solidFill>
              </a:rPr>
              <a:t> century historic sites as pencils, seam markers, 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or sherds from urn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981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Prehistoric steatite artifacts occur as elbow and cloud blower pipes, pendants, worked stone, and “abrader” 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4" y="1789331"/>
            <a:ext cx="4045700" cy="392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191000" cy="4066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667000" y="1981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Historic </a:t>
            </a:r>
          </a:p>
          <a:p>
            <a:r>
              <a:rPr lang="en-US" sz="1600" dirty="0" smtClean="0"/>
              <a:t>Artifacts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7999" y="2895600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Prehistoric </a:t>
            </a:r>
          </a:p>
          <a:p>
            <a:pPr algn="ctr"/>
            <a:r>
              <a:rPr lang="en-US" sz="1600" dirty="0" smtClean="0"/>
              <a:t>Artifacts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60771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Urn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sherd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934698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Seam Marker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42672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“Pencil”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Allamoore</a:t>
            </a:r>
            <a:r>
              <a:rPr lang="en-US" sz="1200" dirty="0" smtClean="0">
                <a:solidFill>
                  <a:schemeClr val="bg1"/>
                </a:solidFill>
              </a:rPr>
              <a:t> Outcrop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3886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Llano Uplift Outcrop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3395990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41SS178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44958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Allamoore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Outcrop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482691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Llano Uplift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Outcrop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4191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41SS178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3009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Pendants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257800" y="54864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Cloud -blower Tubular Pipes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7772400" y="5943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“Abrader”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38862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Elbow 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Pipes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4994702"/>
            <a:ext cx="68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Worked stone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199" y="3886200"/>
            <a:ext cx="10668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Unmodified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stone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1027" name="Straight Arrow Connector 1026"/>
          <p:cNvCxnSpPr/>
          <p:nvPr/>
        </p:nvCxnSpPr>
        <p:spPr>
          <a:xfrm>
            <a:off x="3657600" y="3150141"/>
            <a:ext cx="152400" cy="12645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/>
          <p:nvPr/>
        </p:nvCxnSpPr>
        <p:spPr>
          <a:xfrm flipH="1" flipV="1">
            <a:off x="3048000" y="3632538"/>
            <a:ext cx="228600" cy="17746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/>
          <p:nvPr/>
        </p:nvCxnSpPr>
        <p:spPr>
          <a:xfrm flipH="1">
            <a:off x="2667000" y="4441195"/>
            <a:ext cx="228600" cy="5460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Arc 1033"/>
          <p:cNvSpPr/>
          <p:nvPr/>
        </p:nvSpPr>
        <p:spPr>
          <a:xfrm>
            <a:off x="2438400" y="3526795"/>
            <a:ext cx="152400" cy="296361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57800" y="5181600"/>
            <a:ext cx="76200" cy="25019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6324600" y="5306697"/>
            <a:ext cx="342900" cy="39514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/>
          <p:cNvCxnSpPr/>
          <p:nvPr/>
        </p:nvCxnSpPr>
        <p:spPr>
          <a:xfrm flipV="1">
            <a:off x="6324600" y="5638800"/>
            <a:ext cx="762000" cy="76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/>
          <p:nvPr/>
        </p:nvCxnSpPr>
        <p:spPr>
          <a:xfrm flipV="1">
            <a:off x="5295900" y="5063698"/>
            <a:ext cx="342900" cy="36809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7010400" y="4093949"/>
            <a:ext cx="304800" cy="2539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/>
          <p:cNvCxnSpPr>
            <a:stCxn id="27" idx="1"/>
          </p:cNvCxnSpPr>
          <p:nvPr/>
        </p:nvCxnSpPr>
        <p:spPr>
          <a:xfrm flipH="1" flipV="1">
            <a:off x="7391400" y="5917287"/>
            <a:ext cx="381000" cy="15711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001000" y="4101643"/>
            <a:ext cx="228600" cy="19087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364038"/>
            <a:ext cx="4079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2" name="Straight Arrow Connector 1051"/>
          <p:cNvCxnSpPr/>
          <p:nvPr/>
        </p:nvCxnSpPr>
        <p:spPr>
          <a:xfrm>
            <a:off x="7010400" y="4117032"/>
            <a:ext cx="228600" cy="59421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</p:cNvCxnSpPr>
          <p:nvPr/>
        </p:nvCxnSpPr>
        <p:spPr>
          <a:xfrm flipV="1">
            <a:off x="7620000" y="4495800"/>
            <a:ext cx="76200" cy="70665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620000" y="4826913"/>
            <a:ext cx="723900" cy="37553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2187</Words>
  <Application>Microsoft Office PowerPoint</Application>
  <PresentationFormat>On-screen Show (4:3)</PresentationFormat>
  <Paragraphs>279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Steatite Vessel Rim Sherd from 41SS178, San Saba Texas: Consideration of Possible Late Prehistoric  Connections between the Northwestern and Southern Plains</vt:lpstr>
      <vt:lpstr>The Lower Colorado River Authority archeologists conducted work at a prehistoric site at the edge of San Saba community, within the Colorado River drainage basin. </vt:lpstr>
      <vt:lpstr>The 2010 excavations assessed proposed foot bridge foundation impacts in a city park. The work identified multicomponent campsite 41SS178  and recovered a ground stone bowl rim sherd.    </vt:lpstr>
      <vt:lpstr>Austin phase component characterized by mussel shell discard features from nomadic hunter-gatherer groups.</vt:lpstr>
      <vt:lpstr>Idealized Stratigraphy and Depth of Diagnostic Artifacts  </vt:lpstr>
      <vt:lpstr>Steatite bowl fragment from 41SS178</vt:lpstr>
      <vt:lpstr>Steatite Outcrops and Quarries in Texas</vt:lpstr>
      <vt:lpstr>Talc, Steatite and Serpentine Formation Processes</vt:lpstr>
      <vt:lpstr>Recovered steatite artifacts in Texas </vt:lpstr>
      <vt:lpstr>Prehistoric steatite rim sherd artifacts from Texas</vt:lpstr>
      <vt:lpstr>PowerPoint Presentation</vt:lpstr>
      <vt:lpstr>Distribution of talc-steatite-serpentine districts across the coterminus United States</vt:lpstr>
      <vt:lpstr>Distribution of Prehistoric Steatite Vessel Quarries in the Coterminus United States.</vt:lpstr>
      <vt:lpstr>North American Steatite Vessels Forms   </vt:lpstr>
      <vt:lpstr>Difficulties in Geochemically Identifying Steatite  Sources  </vt:lpstr>
      <vt:lpstr>Occurrence of NW Plains obsidian on the Southern Plains</vt:lpstr>
      <vt:lpstr>Distribution of Sourced Obsidian  found in Southern Plains</vt:lpstr>
      <vt:lpstr>PowerPoint Presentation</vt:lpstr>
      <vt:lpstr>Northwest-Southern Plains Obsidian connections</vt:lpstr>
      <vt:lpstr>Summary and Conclusions </vt:lpstr>
      <vt:lpstr>Questions? </vt:lpstr>
    </vt:vector>
  </TitlesOfParts>
  <Company>TPWD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Steatite Vessel Rimsherd from 41SS178, San Saba Texas: Considerations of Possible Late Prehistoric  Connections between the Northwestern and Southern Plains</dc:title>
  <dc:creator>Chris Lintz</dc:creator>
  <cp:lastModifiedBy>dcsadmin</cp:lastModifiedBy>
  <cp:revision>240</cp:revision>
  <dcterms:created xsi:type="dcterms:W3CDTF">2014-07-30T19:02:02Z</dcterms:created>
  <dcterms:modified xsi:type="dcterms:W3CDTF">2015-02-13T16:36:28Z</dcterms:modified>
</cp:coreProperties>
</file>