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10" r:id="rId3"/>
    <p:sldId id="257" r:id="rId4"/>
    <p:sldId id="283" r:id="rId5"/>
    <p:sldId id="284" r:id="rId6"/>
    <p:sldId id="285" r:id="rId7"/>
    <p:sldId id="286" r:id="rId8"/>
    <p:sldId id="260" r:id="rId9"/>
    <p:sldId id="259" r:id="rId10"/>
    <p:sldId id="258" r:id="rId11"/>
    <p:sldId id="304" r:id="rId12"/>
    <p:sldId id="267" r:id="rId13"/>
    <p:sldId id="305" r:id="rId14"/>
    <p:sldId id="276" r:id="rId15"/>
    <p:sldId id="288" r:id="rId16"/>
    <p:sldId id="269" r:id="rId17"/>
    <p:sldId id="270" r:id="rId18"/>
    <p:sldId id="274" r:id="rId19"/>
    <p:sldId id="275" r:id="rId20"/>
    <p:sldId id="277" r:id="rId21"/>
    <p:sldId id="261" r:id="rId22"/>
    <p:sldId id="262" r:id="rId23"/>
    <p:sldId id="263" r:id="rId24"/>
    <p:sldId id="306" r:id="rId25"/>
    <p:sldId id="307" r:id="rId26"/>
    <p:sldId id="287" r:id="rId27"/>
    <p:sldId id="265" r:id="rId28"/>
    <p:sldId id="264" r:id="rId29"/>
    <p:sldId id="266" r:id="rId30"/>
    <p:sldId id="268" r:id="rId31"/>
    <p:sldId id="308" r:id="rId32"/>
    <p:sldId id="292" r:id="rId33"/>
    <p:sldId id="290" r:id="rId34"/>
    <p:sldId id="281" r:id="rId35"/>
    <p:sldId id="291" r:id="rId36"/>
    <p:sldId id="279" r:id="rId37"/>
    <p:sldId id="294" r:id="rId38"/>
    <p:sldId id="300" r:id="rId39"/>
    <p:sldId id="301" r:id="rId40"/>
    <p:sldId id="309" r:id="rId41"/>
    <p:sldId id="299" r:id="rId42"/>
    <p:sldId id="302" r:id="rId43"/>
    <p:sldId id="30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50" y="77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44C76D-9AD0-C146-BD8A-870255381A27}" type="datetimeFigureOut">
              <a:rPr lang="en-US" smtClean="0"/>
              <a:t>1/3/2014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95F523-5B98-984C-B121-BEC61549A64F}" type="slidenum">
              <a:rPr lang="en-US" smtClean="0"/>
              <a:t>‹#›</a:t>
            </a:fld>
            <a:endParaRPr lang="en-US"/>
          </a:p>
        </p:txBody>
      </p:sp>
    </p:spTree>
    <p:extLst>
      <p:ext uri="{BB962C8B-B14F-4D97-AF65-F5344CB8AC3E}">
        <p14:creationId xmlns:p14="http://schemas.microsoft.com/office/powerpoint/2010/main" val="36040517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5F523-5B98-984C-B121-BEC61549A64F}" type="slidenum">
              <a:rPr lang="en-US" smtClean="0"/>
              <a:t>17</a:t>
            </a:fld>
            <a:endParaRPr lang="en-US"/>
          </a:p>
        </p:txBody>
      </p:sp>
    </p:spTree>
    <p:extLst>
      <p:ext uri="{BB962C8B-B14F-4D97-AF65-F5344CB8AC3E}">
        <p14:creationId xmlns:p14="http://schemas.microsoft.com/office/powerpoint/2010/main" val="3941457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5F523-5B98-984C-B121-BEC61549A64F}" type="slidenum">
              <a:rPr lang="en-US" smtClean="0"/>
              <a:t>36</a:t>
            </a:fld>
            <a:endParaRPr lang="en-US"/>
          </a:p>
        </p:txBody>
      </p:sp>
    </p:spTree>
    <p:extLst>
      <p:ext uri="{BB962C8B-B14F-4D97-AF65-F5344CB8AC3E}">
        <p14:creationId xmlns:p14="http://schemas.microsoft.com/office/powerpoint/2010/main" val="2287520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95F523-5B98-984C-B121-BEC61549A64F}" type="slidenum">
              <a:rPr lang="en-US" smtClean="0"/>
              <a:t>41</a:t>
            </a:fld>
            <a:endParaRPr lang="en-US"/>
          </a:p>
        </p:txBody>
      </p:sp>
    </p:spTree>
    <p:extLst>
      <p:ext uri="{BB962C8B-B14F-4D97-AF65-F5344CB8AC3E}">
        <p14:creationId xmlns:p14="http://schemas.microsoft.com/office/powerpoint/2010/main" val="4226112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791EBA-6467-4346-B17E-884C83A14CB7}"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1429823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91EBA-6467-4346-B17E-884C83A14CB7}"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1037807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91EBA-6467-4346-B17E-884C83A14CB7}"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289270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791EBA-6467-4346-B17E-884C83A14CB7}"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750162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791EBA-6467-4346-B17E-884C83A14CB7}" type="datetimeFigureOut">
              <a:rPr lang="en-US" smtClean="0"/>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3759529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791EBA-6467-4346-B17E-884C83A14CB7}" type="datetimeFigureOut">
              <a:rPr lang="en-US" smtClean="0"/>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662735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791EBA-6467-4346-B17E-884C83A14CB7}" type="datetimeFigureOut">
              <a:rPr lang="en-US" smtClean="0"/>
              <a:t>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201003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791EBA-6467-4346-B17E-884C83A14CB7}" type="datetimeFigureOut">
              <a:rPr lang="en-US" smtClean="0"/>
              <a:t>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776309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791EBA-6467-4346-B17E-884C83A14CB7}" type="datetimeFigureOut">
              <a:rPr lang="en-US" smtClean="0"/>
              <a:t>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399284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91EBA-6467-4346-B17E-884C83A14CB7}" type="datetimeFigureOut">
              <a:rPr lang="en-US" smtClean="0"/>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2132763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791EBA-6467-4346-B17E-884C83A14CB7}" type="datetimeFigureOut">
              <a:rPr lang="en-US" smtClean="0"/>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CDBC71-9E58-CB46-8345-74257FA67BFD}" type="slidenum">
              <a:rPr lang="en-US" smtClean="0"/>
              <a:t>‹#›</a:t>
            </a:fld>
            <a:endParaRPr lang="en-US"/>
          </a:p>
        </p:txBody>
      </p:sp>
    </p:spTree>
    <p:extLst>
      <p:ext uri="{BB962C8B-B14F-4D97-AF65-F5344CB8AC3E}">
        <p14:creationId xmlns:p14="http://schemas.microsoft.com/office/powerpoint/2010/main" val="406659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791EBA-6467-4346-B17E-884C83A14CB7}" type="datetimeFigureOut">
              <a:rPr lang="en-US" smtClean="0"/>
              <a:t>1/3/2014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DBC71-9E58-CB46-8345-74257FA67BFD}" type="slidenum">
              <a:rPr lang="en-US" smtClean="0"/>
              <a:t>‹#›</a:t>
            </a:fld>
            <a:endParaRPr lang="en-US"/>
          </a:p>
        </p:txBody>
      </p:sp>
    </p:spTree>
    <p:extLst>
      <p:ext uri="{BB962C8B-B14F-4D97-AF65-F5344CB8AC3E}">
        <p14:creationId xmlns:p14="http://schemas.microsoft.com/office/powerpoint/2010/main" val="20136336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epa.gov/ozone/defns.html#halo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959"/>
            <a:ext cx="7772400" cy="1470025"/>
          </a:xfrm>
        </p:spPr>
        <p:txBody>
          <a:bodyPr/>
          <a:lstStyle/>
          <a:p>
            <a:r>
              <a:rPr lang="en-US" dirty="0" smtClean="0"/>
              <a:t>Introduction to Climate</a:t>
            </a:r>
            <a:endParaRPr lang="en-US" dirty="0"/>
          </a:p>
        </p:txBody>
      </p:sp>
      <p:sp>
        <p:nvSpPr>
          <p:cNvPr id="3" name="Subtitle 2"/>
          <p:cNvSpPr>
            <a:spLocks noGrp="1"/>
          </p:cNvSpPr>
          <p:nvPr>
            <p:ph type="subTitle" idx="1"/>
          </p:nvPr>
        </p:nvSpPr>
        <p:spPr/>
        <p:txBody>
          <a:bodyPr/>
          <a:lstStyle/>
          <a:p>
            <a:r>
              <a:rPr lang="en-US" dirty="0" smtClean="0"/>
              <a:t>It’s COLD!!</a:t>
            </a:r>
          </a:p>
          <a:p>
            <a:r>
              <a:rPr lang="en-US" dirty="0" smtClean="0"/>
              <a:t>Class Over.</a:t>
            </a:r>
            <a:endParaRPr lang="en-US" dirty="0"/>
          </a:p>
        </p:txBody>
      </p:sp>
    </p:spTree>
    <p:extLst>
      <p:ext uri="{BB962C8B-B14F-4D97-AF65-F5344CB8AC3E}">
        <p14:creationId xmlns:p14="http://schemas.microsoft.com/office/powerpoint/2010/main" val="22275305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6086"/>
            <a:ext cx="8229600" cy="5200077"/>
          </a:xfrm>
        </p:spPr>
        <p:txBody>
          <a:bodyPr>
            <a:normAutofit/>
          </a:bodyPr>
          <a:lstStyle/>
          <a:p>
            <a:pPr marL="0" indent="0" algn="ctr">
              <a:buNone/>
            </a:pPr>
            <a:r>
              <a:rPr lang="en-US" dirty="0" smtClean="0"/>
              <a:t>day-to-day weather conditions</a:t>
            </a:r>
          </a:p>
          <a:p>
            <a:pPr marL="0" indent="0" algn="ctr">
              <a:buNone/>
            </a:pPr>
            <a:r>
              <a:rPr lang="en-US" dirty="0" smtClean="0"/>
              <a:t>Hot</a:t>
            </a:r>
          </a:p>
          <a:p>
            <a:pPr marL="0" indent="0" algn="ctr">
              <a:buNone/>
            </a:pPr>
            <a:r>
              <a:rPr lang="en-US" dirty="0" smtClean="0"/>
              <a:t>Cold</a:t>
            </a:r>
          </a:p>
          <a:p>
            <a:pPr marL="0" indent="0" algn="ctr">
              <a:buNone/>
            </a:pPr>
            <a:r>
              <a:rPr lang="en-US" dirty="0" smtClean="0"/>
              <a:t>Wet </a:t>
            </a:r>
          </a:p>
          <a:p>
            <a:pPr marL="0" indent="0" algn="ctr">
              <a:buNone/>
            </a:pPr>
            <a:r>
              <a:rPr lang="en-US" dirty="0" smtClean="0"/>
              <a:t>Dry</a:t>
            </a:r>
          </a:p>
          <a:p>
            <a:pPr marL="0" indent="0" algn="ctr">
              <a:buNone/>
            </a:pPr>
            <a:r>
              <a:rPr lang="en-US" dirty="0" smtClean="0"/>
              <a:t>Wind</a:t>
            </a:r>
          </a:p>
          <a:p>
            <a:pPr marL="0" indent="0" algn="ctr">
              <a:buNone/>
            </a:pPr>
            <a:endParaRPr lang="en-US" dirty="0" smtClean="0"/>
          </a:p>
          <a:p>
            <a:pPr marL="0" indent="0" algn="ctr">
              <a:buNone/>
            </a:pPr>
            <a:r>
              <a:rPr lang="en-US" dirty="0" smtClean="0"/>
              <a:t>Come up with and average</a:t>
            </a:r>
            <a:endParaRPr lang="en-US" dirty="0"/>
          </a:p>
        </p:txBody>
      </p:sp>
    </p:spTree>
    <p:extLst>
      <p:ext uri="{BB962C8B-B14F-4D97-AF65-F5344CB8AC3E}">
        <p14:creationId xmlns:p14="http://schemas.microsoft.com/office/powerpoint/2010/main" val="32790146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35000"/>
            <a:ext cx="8229600" cy="5491163"/>
          </a:xfrm>
        </p:spPr>
        <p:txBody>
          <a:bodyPr>
            <a:normAutofit/>
          </a:bodyPr>
          <a:lstStyle/>
          <a:p>
            <a:r>
              <a:rPr lang="en-US" sz="4000" dirty="0"/>
              <a:t>Two Principle Elements of Climate</a:t>
            </a:r>
          </a:p>
          <a:p>
            <a:pPr lvl="1"/>
            <a:r>
              <a:rPr lang="en-US" sz="4000" dirty="0"/>
              <a:t>Temperature</a:t>
            </a:r>
            <a:r>
              <a:rPr lang="en-US" sz="4000" dirty="0" smtClean="0"/>
              <a:t>,</a:t>
            </a:r>
          </a:p>
          <a:p>
            <a:pPr lvl="1"/>
            <a:r>
              <a:rPr lang="en-US" sz="4000" dirty="0" smtClean="0"/>
              <a:t>Humidity</a:t>
            </a:r>
            <a:r>
              <a:rPr lang="en-US" sz="4000" dirty="0"/>
              <a:t>/ Precipitation </a:t>
            </a:r>
          </a:p>
        </p:txBody>
      </p:sp>
    </p:spTree>
    <p:extLst>
      <p:ext uri="{BB962C8B-B14F-4D97-AF65-F5344CB8AC3E}">
        <p14:creationId xmlns:p14="http://schemas.microsoft.com/office/powerpoint/2010/main" val="16943120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lstStyle/>
          <a:p>
            <a:endParaRPr lang="en-US" dirty="0" smtClean="0"/>
          </a:p>
          <a:p>
            <a:pPr marL="0" indent="0">
              <a:buNone/>
            </a:pPr>
            <a:endParaRPr lang="en-US" dirty="0"/>
          </a:p>
          <a:p>
            <a:r>
              <a:rPr lang="en-US" sz="4000" dirty="0"/>
              <a:t>	</a:t>
            </a:r>
            <a:r>
              <a:rPr lang="en-US" sz="4000" dirty="0" smtClean="0"/>
              <a:t>Controls on climate</a:t>
            </a:r>
          </a:p>
          <a:p>
            <a:pPr lvl="1"/>
            <a:r>
              <a:rPr lang="en-US" sz="3600" dirty="0"/>
              <a:t>Latitude, Land/Water distribution, Geographic </a:t>
            </a:r>
            <a:r>
              <a:rPr lang="en-US" sz="3600" dirty="0" smtClean="0"/>
              <a:t>Position</a:t>
            </a:r>
          </a:p>
          <a:p>
            <a:pPr lvl="1"/>
            <a:r>
              <a:rPr lang="en-US" sz="4000" dirty="0"/>
              <a:t>Ocean Currents</a:t>
            </a:r>
            <a:endParaRPr lang="en-US" sz="4000" dirty="0" smtClean="0"/>
          </a:p>
          <a:p>
            <a:pPr lvl="1"/>
            <a:r>
              <a:rPr lang="en-US" sz="4000" dirty="0"/>
              <a:t>Pressure</a:t>
            </a:r>
          </a:p>
          <a:p>
            <a:pPr lvl="1"/>
            <a:r>
              <a:rPr lang="en-US" sz="4000" dirty="0" smtClean="0"/>
              <a:t>Mountains </a:t>
            </a:r>
          </a:p>
        </p:txBody>
      </p:sp>
    </p:spTree>
    <p:extLst>
      <p:ext uri="{BB962C8B-B14F-4D97-AF65-F5344CB8AC3E}">
        <p14:creationId xmlns:p14="http://schemas.microsoft.com/office/powerpoint/2010/main" val="15056752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489" y="393700"/>
            <a:ext cx="8180211" cy="6692900"/>
          </a:xfrm>
          <a:prstGeom prst="rect">
            <a:avLst/>
          </a:prstGeom>
        </p:spPr>
      </p:pic>
    </p:spTree>
    <p:extLst>
      <p:ext uri="{BB962C8B-B14F-4D97-AF65-F5344CB8AC3E}">
        <p14:creationId xmlns:p14="http://schemas.microsoft.com/office/powerpoint/2010/main" val="31252662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3746"/>
          </a:xfrm>
        </p:spPr>
        <p:txBody>
          <a:bodyPr/>
          <a:lstStyle/>
          <a:p>
            <a:r>
              <a:rPr lang="en-US" dirty="0" smtClean="0"/>
              <a:t>Wind</a:t>
            </a:r>
            <a:endParaRPr lang="en-US" dirty="0"/>
          </a:p>
        </p:txBody>
      </p:sp>
      <p:sp>
        <p:nvSpPr>
          <p:cNvPr id="3" name="Content Placeholder 2"/>
          <p:cNvSpPr>
            <a:spLocks noGrp="1"/>
          </p:cNvSpPr>
          <p:nvPr>
            <p:ph idx="1"/>
          </p:nvPr>
        </p:nvSpPr>
        <p:spPr>
          <a:xfrm>
            <a:off x="457200" y="1600200"/>
            <a:ext cx="8229600" cy="5041162"/>
          </a:xfrm>
        </p:spPr>
        <p:txBody>
          <a:bodyPr>
            <a:normAutofit fontScale="85000" lnSpcReduction="10000"/>
          </a:bodyPr>
          <a:lstStyle/>
          <a:p>
            <a:r>
              <a:rPr lang="en-US" dirty="0"/>
              <a:t>The prevailing wind systems of the earth blow from </a:t>
            </a:r>
            <a:r>
              <a:rPr lang="en-US" dirty="0" smtClean="0"/>
              <a:t>high </a:t>
            </a:r>
            <a:r>
              <a:rPr lang="en-US" dirty="0"/>
              <a:t>pressure toward adjacent low-pressure belts. </a:t>
            </a:r>
            <a:endParaRPr lang="en-US" dirty="0" smtClean="0"/>
          </a:p>
          <a:p>
            <a:r>
              <a:rPr lang="en-US" dirty="0" smtClean="0"/>
              <a:t>earth's </a:t>
            </a:r>
            <a:r>
              <a:rPr lang="en-US" dirty="0"/>
              <a:t>rotation </a:t>
            </a:r>
            <a:r>
              <a:rPr lang="en-US" dirty="0" smtClean="0"/>
              <a:t>deflect air </a:t>
            </a:r>
            <a:r>
              <a:rPr lang="en-US" dirty="0"/>
              <a:t>to the right in the Northern Hemisphere and to the left in the Southern </a:t>
            </a:r>
            <a:r>
              <a:rPr lang="en-US" dirty="0" smtClean="0"/>
              <a:t>Hemisphere</a:t>
            </a:r>
          </a:p>
          <a:p>
            <a:r>
              <a:rPr lang="en-US" dirty="0" smtClean="0"/>
              <a:t>The heating and cooling of the air due to rotation and revolution of the earth creates wind daily and seasonally</a:t>
            </a:r>
          </a:p>
          <a:p>
            <a:r>
              <a:rPr lang="en-US" dirty="0" smtClean="0"/>
              <a:t>modified </a:t>
            </a:r>
            <a:r>
              <a:rPr lang="en-US" dirty="0"/>
              <a:t>by the distribution of land and water, especially in the temperate regions, where temperature differences between land and water are greatest. </a:t>
            </a:r>
          </a:p>
        </p:txBody>
      </p:sp>
    </p:spTree>
    <p:extLst>
      <p:ext uri="{BB962C8B-B14F-4D97-AF65-F5344CB8AC3E}">
        <p14:creationId xmlns:p14="http://schemas.microsoft.com/office/powerpoint/2010/main" val="3638263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ocean_curren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21" y="549156"/>
            <a:ext cx="9090013" cy="5817608"/>
          </a:xfrm>
          <a:prstGeom prst="rect">
            <a:avLst/>
          </a:prstGeom>
        </p:spPr>
      </p:pic>
    </p:spTree>
    <p:extLst>
      <p:ext uri="{BB962C8B-B14F-4D97-AF65-F5344CB8AC3E}">
        <p14:creationId xmlns:p14="http://schemas.microsoft.com/office/powerpoint/2010/main" val="34996595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acintosh HD:Users:richardcromwell:Desktop:Prevailing winds_pressure zones.jpg"/>
          <p:cNvPicPr/>
          <p:nvPr/>
        </p:nvPicPr>
        <p:blipFill>
          <a:blip r:embed="rId2">
            <a:extLst>
              <a:ext uri="{28A0092B-C50C-407E-A947-70E740481C1C}">
                <a14:useLocalDpi xmlns:a14="http://schemas.microsoft.com/office/drawing/2010/main" val="0"/>
              </a:ext>
            </a:extLst>
          </a:blip>
          <a:srcRect/>
          <a:stretch>
            <a:fillRect/>
          </a:stretch>
        </p:blipFill>
        <p:spPr bwMode="auto">
          <a:xfrm>
            <a:off x="304249" y="0"/>
            <a:ext cx="7619449" cy="6858000"/>
          </a:xfrm>
          <a:prstGeom prst="rect">
            <a:avLst/>
          </a:prstGeom>
          <a:noFill/>
          <a:ln>
            <a:noFill/>
          </a:ln>
        </p:spPr>
      </p:pic>
    </p:spTree>
    <p:extLst>
      <p:ext uri="{BB962C8B-B14F-4D97-AF65-F5344CB8AC3E}">
        <p14:creationId xmlns:p14="http://schemas.microsoft.com/office/powerpoint/2010/main" val="3225257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Air Pressure</a:t>
            </a:r>
            <a:endParaRPr lang="en-US" dirty="0"/>
          </a:p>
        </p:txBody>
      </p:sp>
      <p:sp>
        <p:nvSpPr>
          <p:cNvPr id="3" name="Content Placeholder 2"/>
          <p:cNvSpPr>
            <a:spLocks noGrp="1"/>
          </p:cNvSpPr>
          <p:nvPr>
            <p:ph idx="1"/>
          </p:nvPr>
        </p:nvSpPr>
        <p:spPr/>
        <p:txBody>
          <a:bodyPr>
            <a:normAutofit/>
          </a:bodyPr>
          <a:lstStyle/>
          <a:p>
            <a:r>
              <a:rPr lang="en-US" dirty="0" smtClean="0"/>
              <a:t>atmospheric or air pressure is the force per exerted on the Earth’s surface by the weight of the air above the surface.</a:t>
            </a:r>
          </a:p>
          <a:p>
            <a:r>
              <a:rPr lang="en-US" dirty="0" smtClean="0"/>
              <a:t>created by the molecules, their size, motion, and number present in the air. </a:t>
            </a:r>
          </a:p>
          <a:p>
            <a:r>
              <a:rPr lang="en-US" dirty="0" smtClean="0"/>
              <a:t>they determine the temperature and density of the air and thus its pressure.</a:t>
            </a:r>
            <a:r>
              <a:rPr lang="en-US" dirty="0" smtClean="0">
                <a:effectLst/>
              </a:rPr>
              <a:t> </a:t>
            </a:r>
            <a:endParaRPr lang="en-US" dirty="0" smtClean="0"/>
          </a:p>
          <a:p>
            <a:endParaRPr lang="en-US" dirty="0"/>
          </a:p>
        </p:txBody>
      </p:sp>
    </p:spTree>
    <p:extLst>
      <p:ext uri="{BB962C8B-B14F-4D97-AF65-F5344CB8AC3E}">
        <p14:creationId xmlns:p14="http://schemas.microsoft.com/office/powerpoint/2010/main" val="2711596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Low Pressure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Lows </a:t>
            </a:r>
            <a:r>
              <a:rPr lang="en-US" dirty="0"/>
              <a:t>are usually associated with high winds, warm air, and atmospheric lifting. Because of this, lows normally produce clouds, precipitation, and other bad weather such as tropical storms and cyclones</a:t>
            </a:r>
            <a:r>
              <a:rPr lang="en-US" dirty="0" smtClean="0"/>
              <a:t>.</a:t>
            </a:r>
          </a:p>
          <a:p>
            <a:r>
              <a:rPr lang="en-US" dirty="0"/>
              <a:t>do not have extreme diurnal (day vs. night) nor extreme seasonal temperatures because the clouds present over such areas reflect incoming </a:t>
            </a:r>
            <a:r>
              <a:rPr lang="en-US" dirty="0" smtClean="0"/>
              <a:t>solar radiation back </a:t>
            </a:r>
            <a:r>
              <a:rPr lang="en-US" dirty="0"/>
              <a:t>into the atmosphere so they cannot warm as much during the day (or in the summer) and at night they act as a blanket, trapping heat below.</a:t>
            </a:r>
          </a:p>
          <a:p>
            <a:endParaRPr lang="en-US" dirty="0"/>
          </a:p>
          <a:p>
            <a:endParaRPr lang="en-US" dirty="0"/>
          </a:p>
        </p:txBody>
      </p:sp>
    </p:spTree>
    <p:extLst>
      <p:ext uri="{BB962C8B-B14F-4D97-AF65-F5344CB8AC3E}">
        <p14:creationId xmlns:p14="http://schemas.microsoft.com/office/powerpoint/2010/main" val="3567254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Pressure</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Air moves clockwise </a:t>
            </a:r>
            <a:r>
              <a:rPr lang="en-US" dirty="0"/>
              <a:t>in the northern hemisphere and counterclockwise in the southern due to the </a:t>
            </a:r>
            <a:r>
              <a:rPr lang="en-US" dirty="0" err="1" smtClean="0"/>
              <a:t>Coriolis</a:t>
            </a:r>
            <a:r>
              <a:rPr lang="en-US" dirty="0" smtClean="0"/>
              <a:t> Effect.</a:t>
            </a:r>
          </a:p>
          <a:p>
            <a:r>
              <a:rPr lang="en-US" dirty="0" smtClean="0"/>
              <a:t>as </a:t>
            </a:r>
            <a:r>
              <a:rPr lang="en-US" dirty="0"/>
              <a:t>the air in the high cools it becomes denser and moves toward the </a:t>
            </a:r>
            <a:r>
              <a:rPr lang="en-US" dirty="0" smtClean="0"/>
              <a:t>ground and </a:t>
            </a:r>
            <a:r>
              <a:rPr lang="en-US" dirty="0"/>
              <a:t>evaporates most of the atmosphere's water vapor so high pressure systems are usually associated with clear skies and calm weather</a:t>
            </a:r>
            <a:r>
              <a:rPr lang="en-US" dirty="0" smtClean="0"/>
              <a:t>.</a:t>
            </a:r>
          </a:p>
          <a:p>
            <a:r>
              <a:rPr lang="en-US" dirty="0"/>
              <a:t>the absence of clouds means </a:t>
            </a:r>
            <a:r>
              <a:rPr lang="en-US" dirty="0" smtClean="0"/>
              <a:t>extremes </a:t>
            </a:r>
            <a:r>
              <a:rPr lang="en-US" dirty="0"/>
              <a:t>in diurnal and seasonal temperatures since there are no clouds to block incoming solar radiation or trap outgoing </a:t>
            </a:r>
            <a:r>
              <a:rPr lang="en-US" dirty="0" smtClean="0"/>
              <a:t>radiation </a:t>
            </a:r>
            <a:r>
              <a:rPr lang="en-US" dirty="0"/>
              <a:t>at night. </a:t>
            </a:r>
          </a:p>
          <a:p>
            <a:pPr lvl="1"/>
            <a:endParaRPr lang="en-US" dirty="0"/>
          </a:p>
          <a:p>
            <a:endParaRPr lang="en-US" dirty="0"/>
          </a:p>
        </p:txBody>
      </p:sp>
    </p:spTree>
    <p:extLst>
      <p:ext uri="{BB962C8B-B14F-4D97-AF65-F5344CB8AC3E}">
        <p14:creationId xmlns:p14="http://schemas.microsoft.com/office/powerpoint/2010/main" val="855659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4959"/>
            <a:ext cx="7772400" cy="1470025"/>
          </a:xfrm>
        </p:spPr>
        <p:txBody>
          <a:bodyPr/>
          <a:lstStyle/>
          <a:p>
            <a:r>
              <a:rPr lang="en-US" dirty="0" smtClean="0"/>
              <a:t>Introduction to Climate</a:t>
            </a:r>
            <a:endParaRPr lang="en-US" dirty="0"/>
          </a:p>
        </p:txBody>
      </p:sp>
      <p:sp>
        <p:nvSpPr>
          <p:cNvPr id="3" name="Subtitle 2"/>
          <p:cNvSpPr>
            <a:spLocks noGrp="1"/>
          </p:cNvSpPr>
          <p:nvPr>
            <p:ph type="subTitle" idx="1"/>
          </p:nvPr>
        </p:nvSpPr>
        <p:spPr/>
        <p:txBody>
          <a:bodyPr/>
          <a:lstStyle/>
          <a:p>
            <a:r>
              <a:rPr lang="en-US" dirty="0"/>
              <a:t>The earth's climate is generally defined as the average weather over a long period of time.</a:t>
            </a:r>
          </a:p>
        </p:txBody>
      </p:sp>
    </p:spTree>
    <p:extLst>
      <p:ext uri="{BB962C8B-B14F-4D97-AF65-F5344CB8AC3E}">
        <p14:creationId xmlns:p14="http://schemas.microsoft.com/office/powerpoint/2010/main" val="25347221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91056"/>
            <a:ext cx="8229600" cy="5835107"/>
          </a:xfrm>
        </p:spPr>
        <p:txBody>
          <a:bodyPr/>
          <a:lstStyle/>
          <a:p>
            <a:r>
              <a:rPr lang="en-US" dirty="0" smtClean="0"/>
              <a:t>Seasonally</a:t>
            </a:r>
          </a:p>
          <a:p>
            <a:pPr lvl="1"/>
            <a:r>
              <a:rPr lang="en-US" dirty="0" smtClean="0"/>
              <a:t>In </a:t>
            </a:r>
            <a:r>
              <a:rPr lang="en-US" dirty="0"/>
              <a:t>winter, areas of high pressure </a:t>
            </a:r>
            <a:r>
              <a:rPr lang="en-US" dirty="0" smtClean="0"/>
              <a:t>tends </a:t>
            </a:r>
            <a:r>
              <a:rPr lang="en-US" dirty="0"/>
              <a:t>to build up over cold continental land masses, while low-pressure development takes place over the adjacent, relatively warm </a:t>
            </a:r>
            <a:r>
              <a:rPr lang="en-US" dirty="0" smtClean="0"/>
              <a:t>oceans.</a:t>
            </a:r>
          </a:p>
          <a:p>
            <a:pPr lvl="1"/>
            <a:endParaRPr lang="en-US" dirty="0" smtClean="0"/>
          </a:p>
          <a:p>
            <a:pPr lvl="1"/>
            <a:r>
              <a:rPr lang="en-US" dirty="0" smtClean="0"/>
              <a:t>Exactly </a:t>
            </a:r>
            <a:r>
              <a:rPr lang="en-US" dirty="0"/>
              <a:t>the opposite conditions occur during summer, although to a lesser degree. These contrasting pressures over land and water areas are the cause of </a:t>
            </a:r>
            <a:r>
              <a:rPr lang="en-US" dirty="0" smtClean="0"/>
              <a:t>monsoon </a:t>
            </a:r>
            <a:r>
              <a:rPr lang="en-US" dirty="0"/>
              <a:t>winds</a:t>
            </a:r>
            <a:r>
              <a:rPr lang="en-US" dirty="0" smtClean="0"/>
              <a:t>.</a:t>
            </a:r>
            <a:endParaRPr lang="en-US" dirty="0"/>
          </a:p>
          <a:p>
            <a:endParaRPr lang="en-US" dirty="0"/>
          </a:p>
        </p:txBody>
      </p:sp>
    </p:spTree>
    <p:extLst>
      <p:ext uri="{BB962C8B-B14F-4D97-AF65-F5344CB8AC3E}">
        <p14:creationId xmlns:p14="http://schemas.microsoft.com/office/powerpoint/2010/main" val="2457009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p:cNvPicPr>
            <a:picLocks noGrp="1" noChangeAspect="1"/>
          </p:cNvPicPr>
          <p:nvPr>
            <p:ph idx="1"/>
          </p:nvPr>
        </p:nvPicPr>
        <p:blipFill>
          <a:blip r:embed="rId2"/>
          <a:stretch>
            <a:fillRect/>
          </a:stretch>
        </p:blipFill>
        <p:spPr>
          <a:xfrm>
            <a:off x="1028693" y="445198"/>
            <a:ext cx="6309360" cy="6061934"/>
          </a:xfrm>
        </p:spPr>
      </p:pic>
    </p:spTree>
    <p:extLst>
      <p:ext uri="{BB962C8B-B14F-4D97-AF65-F5344CB8AC3E}">
        <p14:creationId xmlns:p14="http://schemas.microsoft.com/office/powerpoint/2010/main" val="38821656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9068"/>
            <a:ext cx="8229600" cy="6738932"/>
          </a:xfrm>
        </p:spPr>
        <p:txBody>
          <a:bodyPr>
            <a:normAutofit fontScale="85000" lnSpcReduction="20000"/>
          </a:bodyPr>
          <a:lstStyle/>
          <a:p>
            <a:r>
              <a:rPr lang="en-US" sz="2800" dirty="0" smtClean="0"/>
              <a:t>All </a:t>
            </a:r>
            <a:r>
              <a:rPr lang="en-US" sz="2800" dirty="0" smtClean="0">
                <a:solidFill>
                  <a:srgbClr val="0000FF"/>
                </a:solidFill>
              </a:rPr>
              <a:t>weather</a:t>
            </a:r>
            <a:r>
              <a:rPr lang="en-US" sz="2800" dirty="0" smtClean="0"/>
              <a:t> occurs in the Troposphere</a:t>
            </a:r>
          </a:p>
          <a:p>
            <a:r>
              <a:rPr lang="en-US" sz="2800" dirty="0"/>
              <a:t>Atmosphere is made up of 78% nitrogen and 21% </a:t>
            </a:r>
            <a:r>
              <a:rPr lang="en-US" sz="2800" dirty="0" smtClean="0"/>
              <a:t>oxygen</a:t>
            </a:r>
            <a:endParaRPr lang="en-US" sz="2800" dirty="0"/>
          </a:p>
          <a:p>
            <a:pPr lvl="1"/>
            <a:r>
              <a:rPr lang="en-US" sz="2400" dirty="0" smtClean="0"/>
              <a:t>Nitrogen </a:t>
            </a:r>
            <a:r>
              <a:rPr lang="en-US" sz="2400" dirty="0"/>
              <a:t>is added to the air by decaying or burning organic matter and </a:t>
            </a:r>
            <a:r>
              <a:rPr lang="en-US" sz="2400" dirty="0" smtClean="0"/>
              <a:t>cleared </a:t>
            </a:r>
            <a:r>
              <a:rPr lang="en-US" sz="2400" dirty="0"/>
              <a:t>out of the air by rain and snow. the addition and removal of </a:t>
            </a:r>
            <a:r>
              <a:rPr lang="en-US" sz="2400" dirty="0" smtClean="0"/>
              <a:t>nitrogen is </a:t>
            </a:r>
            <a:r>
              <a:rPr lang="en-US" sz="2400" dirty="0"/>
              <a:t>in balance and remains constant.</a:t>
            </a:r>
          </a:p>
          <a:p>
            <a:pPr lvl="1"/>
            <a:r>
              <a:rPr lang="en-US" sz="2400" dirty="0" smtClean="0"/>
              <a:t>Oxygen </a:t>
            </a:r>
            <a:r>
              <a:rPr lang="en-US" sz="2400" dirty="0"/>
              <a:t>is produced by vegetation and is removed by a variety of organic </a:t>
            </a:r>
            <a:r>
              <a:rPr lang="en-US" sz="2400" dirty="0" smtClean="0"/>
              <a:t>and </a:t>
            </a:r>
            <a:r>
              <a:rPr lang="en-US" sz="2400" dirty="0"/>
              <a:t>inorganic processes</a:t>
            </a:r>
          </a:p>
          <a:p>
            <a:pPr marL="0" indent="0">
              <a:buNone/>
            </a:pPr>
            <a:r>
              <a:rPr lang="en-US" sz="2800" dirty="0"/>
              <a:t>	*These gases have little to no affect on weather/climate</a:t>
            </a:r>
          </a:p>
          <a:p>
            <a:r>
              <a:rPr lang="en-US" sz="2800" dirty="0" smtClean="0"/>
              <a:t>Variable </a:t>
            </a:r>
            <a:r>
              <a:rPr lang="en-US" sz="2800" dirty="0"/>
              <a:t>gasses- </a:t>
            </a:r>
            <a:r>
              <a:rPr lang="en-US" sz="2800" dirty="0" smtClean="0"/>
              <a:t>(other gasses)available </a:t>
            </a:r>
            <a:r>
              <a:rPr lang="en-US" sz="2800" dirty="0"/>
              <a:t>in the atmosphere in parts per million and yet </a:t>
            </a:r>
            <a:r>
              <a:rPr lang="en-US" sz="2800" dirty="0" smtClean="0"/>
              <a:t>have </a:t>
            </a:r>
            <a:r>
              <a:rPr lang="en-US" sz="2800" dirty="0"/>
              <a:t>significant affect on weather/climate. </a:t>
            </a:r>
            <a:endParaRPr lang="en-US" sz="2800" dirty="0" smtClean="0"/>
          </a:p>
          <a:p>
            <a:pPr lvl="2"/>
            <a:r>
              <a:rPr lang="en-US" sz="2800" dirty="0" smtClean="0"/>
              <a:t>Water </a:t>
            </a:r>
            <a:r>
              <a:rPr lang="en-US" sz="2800" dirty="0"/>
              <a:t>vapor (H20</a:t>
            </a:r>
            <a:r>
              <a:rPr lang="en-US" sz="2800" dirty="0" smtClean="0"/>
              <a:t>)</a:t>
            </a:r>
          </a:p>
          <a:p>
            <a:pPr lvl="2"/>
            <a:r>
              <a:rPr lang="en-US" sz="2800" dirty="0" smtClean="0"/>
              <a:t>Carbon Dioxide </a:t>
            </a:r>
          </a:p>
          <a:p>
            <a:pPr lvl="2"/>
            <a:r>
              <a:rPr lang="en-US" sz="2800" dirty="0" smtClean="0"/>
              <a:t>Carbon Monoxide</a:t>
            </a:r>
          </a:p>
          <a:p>
            <a:pPr lvl="2"/>
            <a:r>
              <a:rPr lang="en-US" sz="2800" dirty="0" smtClean="0"/>
              <a:t>Methane	</a:t>
            </a:r>
            <a:endParaRPr lang="en-US" sz="2800" dirty="0"/>
          </a:p>
          <a:p>
            <a:pPr lvl="2"/>
            <a:r>
              <a:rPr lang="en-US" sz="2800" dirty="0" smtClean="0">
                <a:solidFill>
                  <a:srgbClr val="FF6600"/>
                </a:solidFill>
              </a:rPr>
              <a:t>Ozone</a:t>
            </a:r>
            <a:endParaRPr lang="en-US" sz="2800" dirty="0">
              <a:solidFill>
                <a:srgbClr val="FF6600"/>
              </a:solidFill>
            </a:endParaRPr>
          </a:p>
          <a:p>
            <a:pPr lvl="2"/>
            <a:r>
              <a:rPr lang="en-US" sz="2800" dirty="0" smtClean="0"/>
              <a:t>Sulfur dioxide</a:t>
            </a:r>
          </a:p>
          <a:p>
            <a:pPr lvl="2"/>
            <a:r>
              <a:rPr lang="en-US" sz="2800" dirty="0" smtClean="0"/>
              <a:t>Nitrogen </a:t>
            </a:r>
            <a:r>
              <a:rPr lang="en-US" sz="2800" dirty="0"/>
              <a:t>dioxide</a:t>
            </a:r>
          </a:p>
          <a:p>
            <a:pPr marL="0" indent="0">
              <a:buNone/>
            </a:pPr>
            <a:r>
              <a:rPr lang="en-US" sz="2800" dirty="0"/>
              <a:t> </a:t>
            </a:r>
          </a:p>
          <a:p>
            <a:endParaRPr lang="en-US" sz="2800" dirty="0"/>
          </a:p>
        </p:txBody>
      </p:sp>
    </p:spTree>
    <p:extLst>
      <p:ext uri="{BB962C8B-B14F-4D97-AF65-F5344CB8AC3E}">
        <p14:creationId xmlns:p14="http://schemas.microsoft.com/office/powerpoint/2010/main" val="3083009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286"/>
            <a:ext cx="8229600" cy="5821877"/>
          </a:xfrm>
        </p:spPr>
        <p:txBody>
          <a:bodyPr>
            <a:normAutofit fontScale="92500" lnSpcReduction="10000"/>
          </a:bodyPr>
          <a:lstStyle/>
          <a:p>
            <a:pPr marL="0" indent="0">
              <a:buNone/>
            </a:pPr>
            <a:r>
              <a:rPr lang="en-US" dirty="0" smtClean="0"/>
              <a:t>Water vapor (H20)– distribution is variable, amount consistent</a:t>
            </a:r>
          </a:p>
          <a:p>
            <a:pPr marL="0" indent="0">
              <a:buNone/>
            </a:pPr>
            <a:r>
              <a:rPr lang="en-US" dirty="0"/>
              <a:t>	*	source of clouds and precipitation and plays 		important roles in a number of heating and 			cooling </a:t>
            </a:r>
            <a:r>
              <a:rPr lang="en-US" dirty="0" smtClean="0"/>
              <a:t>processes</a:t>
            </a:r>
          </a:p>
          <a:p>
            <a:pPr marL="457200" lvl="1" indent="0">
              <a:buNone/>
            </a:pPr>
            <a:r>
              <a:rPr lang="en-US" dirty="0" smtClean="0"/>
              <a:t>*	most abundant over warm moist surfaces least over 	cold dry areas-</a:t>
            </a:r>
          </a:p>
          <a:p>
            <a:pPr marL="0" indent="0">
              <a:buNone/>
            </a:pPr>
            <a:r>
              <a:rPr lang="en-US" dirty="0"/>
              <a:t>	</a:t>
            </a:r>
            <a:r>
              <a:rPr lang="en-US" dirty="0" smtClean="0"/>
              <a:t>	(Amazon </a:t>
            </a:r>
            <a:r>
              <a:rPr lang="en-US" dirty="0" err="1" smtClean="0"/>
              <a:t>vs</a:t>
            </a:r>
            <a:r>
              <a:rPr lang="en-US" dirty="0" smtClean="0"/>
              <a:t> Atacama Desert)</a:t>
            </a:r>
          </a:p>
          <a:p>
            <a:pPr marL="0" indent="0">
              <a:buNone/>
            </a:pPr>
            <a:r>
              <a:rPr lang="en-US" dirty="0" smtClean="0"/>
              <a:t>Carbon Dioxide (CO2)– historically distributed uniformly until the burning of fossil fuels and now is becoming more concentrated</a:t>
            </a:r>
          </a:p>
          <a:p>
            <a:pPr marL="0" indent="0">
              <a:buNone/>
            </a:pPr>
            <a:r>
              <a:rPr lang="en-US" dirty="0"/>
              <a:t>	</a:t>
            </a:r>
            <a:r>
              <a:rPr lang="en-US" dirty="0" smtClean="0"/>
              <a:t>*	it’s affect on weather is its ability to absorb 			infrared 	radiation </a:t>
            </a:r>
          </a:p>
        </p:txBody>
      </p:sp>
    </p:spTree>
    <p:extLst>
      <p:ext uri="{BB962C8B-B14F-4D97-AF65-F5344CB8AC3E}">
        <p14:creationId xmlns:p14="http://schemas.microsoft.com/office/powerpoint/2010/main" val="28049022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
            <a:ext cx="8229600" cy="5935663"/>
          </a:xfrm>
        </p:spPr>
        <p:txBody>
          <a:bodyPr>
            <a:noAutofit/>
          </a:bodyPr>
          <a:lstStyle/>
          <a:p>
            <a:r>
              <a:rPr lang="en-US" sz="1800" dirty="0"/>
              <a:t>Ozone (O3)</a:t>
            </a:r>
          </a:p>
          <a:p>
            <a:pPr lvl="1"/>
            <a:r>
              <a:rPr lang="en-US" sz="1800" dirty="0"/>
              <a:t>is made of three oxygen </a:t>
            </a:r>
            <a:r>
              <a:rPr lang="en-US" sz="1800" dirty="0" smtClean="0"/>
              <a:t>atoms</a:t>
            </a:r>
          </a:p>
          <a:p>
            <a:pPr lvl="1"/>
            <a:r>
              <a:rPr lang="en-US" sz="1800" dirty="0" smtClean="0"/>
              <a:t>Ozone </a:t>
            </a:r>
            <a:r>
              <a:rPr lang="en-US" sz="1800" dirty="0"/>
              <a:t>is constantly being formed in the earth's atmosphere by the action of </a:t>
            </a:r>
            <a:r>
              <a:rPr lang="en-US" sz="1800" dirty="0" smtClean="0"/>
              <a:t>the </a:t>
            </a:r>
            <a:r>
              <a:rPr lang="en-US" sz="1800" dirty="0"/>
              <a:t>sun's ultraviolet radiation on oxygen </a:t>
            </a:r>
            <a:r>
              <a:rPr lang="en-US" sz="1800" dirty="0" smtClean="0"/>
              <a:t>molecules</a:t>
            </a:r>
          </a:p>
          <a:p>
            <a:pPr lvl="1"/>
            <a:r>
              <a:rPr lang="en-US" sz="1800" dirty="0"/>
              <a:t>Ultraviolet light splits the molecules apart by breaking the bonds between </a:t>
            </a:r>
            <a:r>
              <a:rPr lang="en-US" sz="1800" dirty="0" smtClean="0"/>
              <a:t>the </a:t>
            </a:r>
            <a:r>
              <a:rPr lang="en-US" sz="1800" dirty="0"/>
              <a:t>atoms. A highly reactive free oxygen atom then collides with another </a:t>
            </a:r>
            <a:r>
              <a:rPr lang="en-US" sz="1800" dirty="0" smtClean="0"/>
              <a:t>oxygen </a:t>
            </a:r>
            <a:r>
              <a:rPr lang="en-US" sz="1800" dirty="0"/>
              <a:t>molecule to form an ozone molecule. Because ozone is unstable, </a:t>
            </a:r>
            <a:r>
              <a:rPr lang="en-US" sz="1800" dirty="0" smtClean="0"/>
              <a:t>ultraviolet </a:t>
            </a:r>
            <a:r>
              <a:rPr lang="en-US" sz="1800" dirty="0"/>
              <a:t>light quickly breaks it up, and the process begins again. It is a </a:t>
            </a:r>
            <a:r>
              <a:rPr lang="en-US" sz="1800" dirty="0" smtClean="0"/>
              <a:t>constant </a:t>
            </a:r>
            <a:r>
              <a:rPr lang="en-US" sz="1800" dirty="0"/>
              <a:t>process</a:t>
            </a:r>
            <a:r>
              <a:rPr lang="en-US" sz="1800" dirty="0" smtClean="0"/>
              <a:t>.</a:t>
            </a:r>
          </a:p>
          <a:p>
            <a:pPr lvl="1"/>
            <a:r>
              <a:rPr lang="en-US" sz="1800" dirty="0"/>
              <a:t>Ozone and oxygen molecules in the stratosphere absorb ultraviolet light from the sun, providing a shield that prevents this radiation from passing to the earth's surface. </a:t>
            </a:r>
          </a:p>
          <a:p>
            <a:pPr lvl="1"/>
            <a:r>
              <a:rPr lang="en-US" sz="1800" u="sng" dirty="0" smtClean="0"/>
              <a:t>Only ozone </a:t>
            </a:r>
            <a:r>
              <a:rPr lang="en-US" sz="1800" u="sng" dirty="0"/>
              <a:t>effectively</a:t>
            </a:r>
            <a:r>
              <a:rPr lang="en-US" sz="1800" dirty="0"/>
              <a:t> </a:t>
            </a:r>
            <a:r>
              <a:rPr lang="en-US" sz="1800" u="sng" dirty="0"/>
              <a:t>absorbs the most energetic ultraviolet light, known as UV-C and UV-B, which causes biological damage.</a:t>
            </a:r>
            <a:r>
              <a:rPr lang="en-US" sz="1800" dirty="0"/>
              <a:t> </a:t>
            </a:r>
            <a:endParaRPr lang="en-US" sz="1800" dirty="0" smtClean="0"/>
          </a:p>
          <a:p>
            <a:pPr lvl="1"/>
            <a:r>
              <a:rPr lang="en-US" sz="1800" b="1" dirty="0"/>
              <a:t>The protective role of the ozone layer in the upper atmosphere is so vital that scientists believe life on land probably would not have evolved - and could not exist today - without it</a:t>
            </a:r>
            <a:r>
              <a:rPr lang="en-US" sz="1800" b="1" dirty="0" smtClean="0"/>
              <a:t>.</a:t>
            </a:r>
          </a:p>
          <a:p>
            <a:pPr lvl="1"/>
            <a:endParaRPr lang="en-US" sz="1800" dirty="0"/>
          </a:p>
          <a:p>
            <a:pPr marL="457200" lvl="1" indent="0">
              <a:buNone/>
            </a:pPr>
            <a:endParaRPr lang="en-US" sz="1800" dirty="0"/>
          </a:p>
          <a:p>
            <a:pPr lvl="1"/>
            <a:endParaRPr lang="en-US" sz="1800" dirty="0"/>
          </a:p>
          <a:p>
            <a:pPr marL="914400" lvl="2" indent="0">
              <a:buNone/>
            </a:pPr>
            <a:endParaRPr lang="en-US" sz="1800" dirty="0"/>
          </a:p>
          <a:p>
            <a:pPr lvl="1"/>
            <a:endParaRPr lang="en-US" sz="1800" dirty="0" smtClean="0"/>
          </a:p>
          <a:p>
            <a:pPr marL="914400" lvl="2" indent="0">
              <a:buNone/>
            </a:pPr>
            <a:r>
              <a:rPr lang="en-US" sz="1800" dirty="0" smtClean="0"/>
              <a:t> </a:t>
            </a:r>
            <a:endParaRPr lang="en-US" sz="1800" dirty="0"/>
          </a:p>
        </p:txBody>
      </p:sp>
    </p:spTree>
    <p:extLst>
      <p:ext uri="{BB962C8B-B14F-4D97-AF65-F5344CB8AC3E}">
        <p14:creationId xmlns:p14="http://schemas.microsoft.com/office/powerpoint/2010/main" val="31247877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0200"/>
            <a:ext cx="8229600" cy="6299200"/>
          </a:xfrm>
        </p:spPr>
        <p:txBody>
          <a:bodyPr>
            <a:noAutofit/>
          </a:bodyPr>
          <a:lstStyle/>
          <a:p>
            <a:pPr marL="457200" lvl="1" indent="0">
              <a:buNone/>
            </a:pPr>
            <a:r>
              <a:rPr lang="en-US" sz="2000" dirty="0"/>
              <a:t>This chemical processes maintains a dynamic equilibrium that keeps the overall amount of ozone constant - that is, </a:t>
            </a:r>
            <a:r>
              <a:rPr lang="en-US" sz="2000" b="1" dirty="0"/>
              <a:t>IF </a:t>
            </a:r>
            <a:r>
              <a:rPr lang="en-US" sz="2000" dirty="0"/>
              <a:t>humans did not contribute to the chemical processes</a:t>
            </a:r>
            <a:r>
              <a:rPr lang="en-US" sz="2000" dirty="0" smtClean="0"/>
              <a:t>.</a:t>
            </a:r>
          </a:p>
          <a:p>
            <a:pPr lvl="1"/>
            <a:r>
              <a:rPr lang="en-US" sz="2000" dirty="0"/>
              <a:t>About 90% of the ozone in the earth's atmosphere lies in the stratosphere. </a:t>
            </a:r>
          </a:p>
          <a:p>
            <a:pPr lvl="1"/>
            <a:r>
              <a:rPr lang="en-US" sz="2000" dirty="0"/>
              <a:t>Only 10% of the ozone in the earth's atmosphere is found in the troposphere, </a:t>
            </a:r>
          </a:p>
          <a:p>
            <a:pPr lvl="1"/>
            <a:r>
              <a:rPr lang="en-US" sz="2000" dirty="0"/>
              <a:t>But even in such small doses, this molecule can do a lot of damage.</a:t>
            </a:r>
          </a:p>
          <a:p>
            <a:pPr lvl="1"/>
            <a:r>
              <a:rPr lang="en-US" sz="2000" dirty="0"/>
              <a:t>it becomes a greenhouse gas because it absorbs heat</a:t>
            </a:r>
          </a:p>
          <a:p>
            <a:pPr marL="0" indent="0">
              <a:buNone/>
            </a:pPr>
            <a:r>
              <a:rPr lang="en-US" sz="2000" dirty="0" smtClean="0"/>
              <a:t>*</a:t>
            </a:r>
            <a:r>
              <a:rPr lang="en-US" sz="2000" dirty="0"/>
              <a:t>How is the ozone destroyed</a:t>
            </a:r>
          </a:p>
          <a:p>
            <a:pPr lvl="1"/>
            <a:r>
              <a:rPr lang="en-US" sz="2000" dirty="0"/>
              <a:t>CFCs, HCFCs, carbon tetrachloride, methyl chloroform, and other gases release chlorine atoms, and </a:t>
            </a:r>
            <a:r>
              <a:rPr lang="en-US" sz="2000" dirty="0">
                <a:hlinkClick r:id="rId2"/>
              </a:rPr>
              <a:t>halons</a:t>
            </a:r>
            <a:r>
              <a:rPr lang="en-US" sz="2000" dirty="0"/>
              <a:t> and methyl bromide release bromine atoms </a:t>
            </a:r>
          </a:p>
          <a:p>
            <a:pPr lvl="1"/>
            <a:r>
              <a:rPr lang="en-US" sz="2000" dirty="0"/>
              <a:t>It is these atoms that actually destroy ozone. </a:t>
            </a:r>
          </a:p>
          <a:p>
            <a:pPr lvl="1"/>
            <a:r>
              <a:rPr lang="en-US" sz="2000" dirty="0"/>
              <a:t>It is estimated that </a:t>
            </a:r>
            <a:r>
              <a:rPr lang="en-US" sz="2000" b="1" dirty="0"/>
              <a:t>one chlorine atom can destroy over 100,000 ozone molecules</a:t>
            </a:r>
            <a:r>
              <a:rPr lang="en-US" sz="2000" dirty="0"/>
              <a:t> </a:t>
            </a:r>
          </a:p>
          <a:p>
            <a:pPr lvl="1"/>
            <a:r>
              <a:rPr lang="en-US" sz="2000" dirty="0"/>
              <a:t>This removes ozone faster than natural ozone can be created and changes the </a:t>
            </a:r>
            <a:r>
              <a:rPr lang="en-US" sz="2000" dirty="0" smtClean="0"/>
              <a:t>reactions</a:t>
            </a:r>
            <a:endParaRPr lang="en-US" sz="2000" dirty="0"/>
          </a:p>
        </p:txBody>
      </p:sp>
    </p:spTree>
    <p:extLst>
      <p:ext uri="{BB962C8B-B14F-4D97-AF65-F5344CB8AC3E}">
        <p14:creationId xmlns:p14="http://schemas.microsoft.com/office/powerpoint/2010/main" val="522123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zone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24"/>
            <a:ext cx="9144000" cy="6865024"/>
          </a:xfrm>
          <a:prstGeom prst="rect">
            <a:avLst/>
          </a:prstGeom>
        </p:spPr>
      </p:pic>
    </p:spTree>
    <p:extLst>
      <p:ext uri="{BB962C8B-B14F-4D97-AF65-F5344CB8AC3E}">
        <p14:creationId xmlns:p14="http://schemas.microsoft.com/office/powerpoint/2010/main" val="7865519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cidrain.jpg"/>
          <p:cNvPicPr>
            <a:picLocks noGrp="1" noChangeAspect="1"/>
          </p:cNvPicPr>
          <p:nvPr>
            <p:ph idx="1"/>
          </p:nvPr>
        </p:nvPicPr>
        <p:blipFill>
          <a:blip r:embed="rId2">
            <a:extLst>
              <a:ext uri="{28A0092B-C50C-407E-A947-70E740481C1C}">
                <a14:useLocalDpi xmlns:a14="http://schemas.microsoft.com/office/drawing/2010/main" val="0"/>
              </a:ext>
            </a:extLst>
          </a:blip>
          <a:srcRect l="4907" r="4907"/>
          <a:stretch>
            <a:fillRect/>
          </a:stretch>
        </p:blipFill>
        <p:spPr>
          <a:xfrm>
            <a:off x="0" y="106363"/>
            <a:ext cx="9144000" cy="6751637"/>
          </a:xfrm>
        </p:spPr>
      </p:pic>
    </p:spTree>
    <p:extLst>
      <p:ext uri="{BB962C8B-B14F-4D97-AF65-F5344CB8AC3E}">
        <p14:creationId xmlns:p14="http://schemas.microsoft.com/office/powerpoint/2010/main" val="7123057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cintosh HD:Users:richardcromwell:Desktop:gargoyle.gif"/>
          <p:cNvPicPr>
            <a:picLocks noGrp="1"/>
          </p:cNvPicPr>
          <p:nvPr>
            <p:ph idx="1"/>
          </p:nvPr>
        </p:nvPicPr>
        <p:blipFill>
          <a:blip r:embed="rId2">
            <a:extLst>
              <a:ext uri="{28A0092B-C50C-407E-A947-70E740481C1C}">
                <a14:useLocalDpi xmlns:a14="http://schemas.microsoft.com/office/drawing/2010/main" val="0"/>
              </a:ext>
            </a:extLst>
          </a:blip>
          <a:srcRect l="11069" r="11069"/>
          <a:stretch>
            <a:fillRect/>
          </a:stretch>
        </p:blipFill>
        <p:spPr bwMode="auto">
          <a:xfrm>
            <a:off x="0" y="0"/>
            <a:ext cx="9144000" cy="6858000"/>
          </a:xfrm>
          <a:prstGeom prst="rect">
            <a:avLst/>
          </a:prstGeom>
          <a:noFill/>
          <a:ln>
            <a:noFill/>
          </a:ln>
        </p:spPr>
      </p:pic>
    </p:spTree>
    <p:extLst>
      <p:ext uri="{BB962C8B-B14F-4D97-AF65-F5344CB8AC3E}">
        <p14:creationId xmlns:p14="http://schemas.microsoft.com/office/powerpoint/2010/main" val="392306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r>
              <a:rPr lang="en-US" dirty="0" smtClean="0"/>
              <a:t>Particulates- solid and liquid particles found in the atmosphere</a:t>
            </a:r>
          </a:p>
          <a:p>
            <a:pPr lvl="1"/>
            <a:r>
              <a:rPr lang="en-US" dirty="0" smtClean="0"/>
              <a:t>Sources- </a:t>
            </a:r>
          </a:p>
          <a:p>
            <a:pPr lvl="2"/>
            <a:r>
              <a:rPr lang="en-US" dirty="0" smtClean="0"/>
              <a:t>Natural – volcanic ash, windblown soil, pollen grains, meteor debris, smoke from wildfires, salt spray</a:t>
            </a:r>
          </a:p>
          <a:p>
            <a:pPr lvl="2"/>
            <a:r>
              <a:rPr lang="en-US" dirty="0" smtClean="0"/>
              <a:t>Human source – industrial emissions, automotive emissions, smoke and soot from human introduced fires</a:t>
            </a:r>
          </a:p>
          <a:p>
            <a:pPr lvl="3"/>
            <a:r>
              <a:rPr lang="en-US" dirty="0" smtClean="0"/>
              <a:t>All are hazardous to life and have some effect on climate. (Methane absorbs certain wavelengths of radiation and therefore plays with temperature.) (sulfur dioxide (SO2)- from factories)</a:t>
            </a:r>
          </a:p>
          <a:p>
            <a:r>
              <a:rPr lang="en-US" dirty="0"/>
              <a:t>	</a:t>
            </a:r>
            <a:r>
              <a:rPr lang="en-US" dirty="0" smtClean="0"/>
              <a:t>How </a:t>
            </a:r>
            <a:r>
              <a:rPr lang="en-US" dirty="0"/>
              <a:t>do they affect weather/</a:t>
            </a:r>
            <a:r>
              <a:rPr lang="en-US" dirty="0" smtClean="0"/>
              <a:t>climate</a:t>
            </a:r>
          </a:p>
          <a:p>
            <a:pPr lvl="1"/>
            <a:r>
              <a:rPr lang="en-US" dirty="0" smtClean="0"/>
              <a:t>some </a:t>
            </a:r>
            <a:r>
              <a:rPr lang="en-US" dirty="0"/>
              <a:t>absorb water (hydroscopic) or particulates adhere to </a:t>
            </a:r>
            <a:r>
              <a:rPr lang="en-US" dirty="0" smtClean="0"/>
              <a:t>water </a:t>
            </a:r>
            <a:r>
              <a:rPr lang="en-US" dirty="0"/>
              <a:t>droplets creating rain. </a:t>
            </a:r>
            <a:r>
              <a:rPr lang="en-US" dirty="0" smtClean="0"/>
              <a:t>Some </a:t>
            </a:r>
          </a:p>
          <a:p>
            <a:pPr lvl="1"/>
            <a:r>
              <a:rPr lang="en-US" dirty="0" smtClean="0"/>
              <a:t>reflect </a:t>
            </a:r>
            <a:r>
              <a:rPr lang="en-US" dirty="0"/>
              <a:t>or </a:t>
            </a:r>
            <a:r>
              <a:rPr lang="en-US" dirty="0" smtClean="0"/>
              <a:t>absorb light </a:t>
            </a:r>
            <a:r>
              <a:rPr lang="en-US" dirty="0"/>
              <a:t>thus affecting temperature</a:t>
            </a:r>
          </a:p>
          <a:p>
            <a:endParaRPr lang="en-US" dirty="0"/>
          </a:p>
        </p:txBody>
      </p:sp>
    </p:spTree>
    <p:extLst>
      <p:ext uri="{BB962C8B-B14F-4D97-AF65-F5344CB8AC3E}">
        <p14:creationId xmlns:p14="http://schemas.microsoft.com/office/powerpoint/2010/main" val="2396421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climate/weather</a:t>
            </a:r>
            <a:endParaRPr lang="en-US" dirty="0"/>
          </a:p>
        </p:txBody>
      </p:sp>
      <p:sp>
        <p:nvSpPr>
          <p:cNvPr id="3" name="Content Placeholder 2"/>
          <p:cNvSpPr>
            <a:spLocks noGrp="1"/>
          </p:cNvSpPr>
          <p:nvPr>
            <p:ph idx="1"/>
          </p:nvPr>
        </p:nvSpPr>
        <p:spPr/>
        <p:txBody>
          <a:bodyPr>
            <a:normAutofit/>
          </a:bodyPr>
          <a:lstStyle/>
          <a:p>
            <a:r>
              <a:rPr lang="en-US" dirty="0" smtClean="0"/>
              <a:t>Climate </a:t>
            </a:r>
            <a:r>
              <a:rPr lang="en-US" dirty="0"/>
              <a:t>is a significant factor in the development of all major aspects of the </a:t>
            </a:r>
            <a:r>
              <a:rPr lang="en-US" dirty="0" smtClean="0"/>
              <a:t>life.</a:t>
            </a:r>
          </a:p>
          <a:p>
            <a:r>
              <a:rPr lang="en-US" dirty="0" smtClean="0"/>
              <a:t>Certain ecosystems (a system of interconnecting and interacting parts) attract </a:t>
            </a:r>
            <a:r>
              <a:rPr lang="en-US" dirty="0"/>
              <a:t>people</a:t>
            </a:r>
            <a:r>
              <a:rPr lang="en-US" dirty="0" smtClean="0"/>
              <a:t>.</a:t>
            </a:r>
          </a:p>
          <a:p>
            <a:r>
              <a:rPr lang="en-US" dirty="0" smtClean="0"/>
              <a:t>What was available for </a:t>
            </a:r>
            <a:r>
              <a:rPr lang="en-US" dirty="0"/>
              <a:t>civilizations to </a:t>
            </a:r>
            <a:r>
              <a:rPr lang="en-US" dirty="0" smtClean="0"/>
              <a:t>last/develop? </a:t>
            </a:r>
            <a:endParaRPr lang="en-US" dirty="0"/>
          </a:p>
          <a:p>
            <a:r>
              <a:rPr lang="en-US" dirty="0" smtClean="0"/>
              <a:t>Levels </a:t>
            </a:r>
            <a:r>
              <a:rPr lang="en-US" dirty="0"/>
              <a:t>of economic growth</a:t>
            </a:r>
          </a:p>
        </p:txBody>
      </p:sp>
    </p:spTree>
    <p:extLst>
      <p:ext uri="{BB962C8B-B14F-4D97-AF65-F5344CB8AC3E}">
        <p14:creationId xmlns:p14="http://schemas.microsoft.com/office/powerpoint/2010/main" val="23281108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Macintosh HD:Users:richardcromwell:Desktop:climate:US Climate.pdf"/>
          <p:cNvPicPr>
            <a:picLocks noGrp="1"/>
          </p:cNvPicPr>
          <p:nvPr>
            <p:ph idx="1"/>
          </p:nvPr>
        </p:nvPicPr>
        <p:blipFill>
          <a:blip r:embed="rId2">
            <a:extLst>
              <a:ext uri="{28A0092B-C50C-407E-A947-70E740481C1C}">
                <a14:useLocalDpi xmlns:a14="http://schemas.microsoft.com/office/drawing/2010/main" val="0"/>
              </a:ext>
            </a:extLst>
          </a:blip>
          <a:srcRect t="4829" b="4829"/>
          <a:stretch>
            <a:fillRect/>
          </a:stretch>
        </p:blipFill>
        <p:spPr bwMode="auto">
          <a:xfrm>
            <a:off x="205267" y="278949"/>
            <a:ext cx="8584167" cy="5596130"/>
          </a:xfrm>
          <a:prstGeom prst="rect">
            <a:avLst/>
          </a:prstGeom>
          <a:noFill/>
          <a:ln>
            <a:noFill/>
          </a:ln>
        </p:spPr>
      </p:pic>
    </p:spTree>
    <p:extLst>
      <p:ext uri="{BB962C8B-B14F-4D97-AF65-F5344CB8AC3E}">
        <p14:creationId xmlns:p14="http://schemas.microsoft.com/office/powerpoint/2010/main" val="11589706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Natural Forces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	El Nino</a:t>
            </a:r>
          </a:p>
          <a:p>
            <a:pPr marL="457200" lvl="1" indent="0">
              <a:buNone/>
            </a:pPr>
            <a:r>
              <a:rPr lang="en-US" dirty="0" smtClean="0"/>
              <a:t>	a </a:t>
            </a:r>
            <a:r>
              <a:rPr lang="en-US" dirty="0"/>
              <a:t>giant pool of warm water that normally sits in </a:t>
            </a:r>
            <a:r>
              <a:rPr lang="en-US" dirty="0" smtClean="0"/>
              <a:t>	the </a:t>
            </a:r>
            <a:r>
              <a:rPr lang="en-US" dirty="0"/>
              <a:t>central Pacific surges all the way to South </a:t>
            </a:r>
            <a:r>
              <a:rPr lang="en-US" dirty="0" smtClean="0"/>
              <a:t>	America</a:t>
            </a:r>
          </a:p>
          <a:p>
            <a:pPr marL="457200" lvl="1" indent="0">
              <a:buNone/>
            </a:pPr>
            <a:r>
              <a:rPr lang="en-US" sz="3200" dirty="0" smtClean="0"/>
              <a:t>La </a:t>
            </a:r>
            <a:r>
              <a:rPr lang="en-US" sz="3200" dirty="0"/>
              <a:t>Nina </a:t>
            </a:r>
            <a:endParaRPr lang="en-US" sz="3200" dirty="0" smtClean="0"/>
          </a:p>
          <a:p>
            <a:pPr marL="457200" lvl="1" indent="0">
              <a:buNone/>
            </a:pPr>
            <a:r>
              <a:rPr lang="en-US" sz="3200" dirty="0"/>
              <a:t>	</a:t>
            </a:r>
            <a:r>
              <a:rPr lang="en-US" dirty="0"/>
              <a:t>shrinks and retreats into the western Pacific.   </a:t>
            </a:r>
          </a:p>
          <a:p>
            <a:pPr marL="457200" lvl="1" indent="0">
              <a:buNone/>
            </a:pPr>
            <a:endParaRPr lang="en-US" sz="3200" dirty="0" smtClean="0"/>
          </a:p>
          <a:p>
            <a:pPr marL="457200" lvl="1" indent="0">
              <a:buNone/>
            </a:pPr>
            <a:r>
              <a:rPr lang="en-US" sz="3200" dirty="0"/>
              <a:t>	</a:t>
            </a:r>
            <a:r>
              <a:rPr lang="en-US" sz="3200" dirty="0" smtClean="0"/>
              <a:t> </a:t>
            </a:r>
            <a:endParaRPr lang="en-US" sz="3200" dirty="0"/>
          </a:p>
        </p:txBody>
      </p:sp>
    </p:spTree>
    <p:extLst>
      <p:ext uri="{BB962C8B-B14F-4D97-AF65-F5344CB8AC3E}">
        <p14:creationId xmlns:p14="http://schemas.microsoft.com/office/powerpoint/2010/main" val="30448381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6503"/>
          </a:xfrm>
        </p:spPr>
        <p:txBody>
          <a:bodyPr>
            <a:normAutofit fontScale="90000"/>
          </a:bodyPr>
          <a:lstStyle/>
          <a:p>
            <a:r>
              <a:rPr lang="en-US" dirty="0" smtClean="0"/>
              <a:t>TEXAS</a:t>
            </a:r>
            <a:endParaRPr lang="en-US" dirty="0"/>
          </a:p>
        </p:txBody>
      </p:sp>
      <p:sp>
        <p:nvSpPr>
          <p:cNvPr id="3" name="Content Placeholder 2"/>
          <p:cNvSpPr>
            <a:spLocks noGrp="1"/>
          </p:cNvSpPr>
          <p:nvPr>
            <p:ph idx="1"/>
          </p:nvPr>
        </p:nvSpPr>
        <p:spPr>
          <a:xfrm>
            <a:off x="457200" y="1101428"/>
            <a:ext cx="8229600" cy="5024736"/>
          </a:xfrm>
        </p:spPr>
        <p:txBody>
          <a:bodyPr>
            <a:normAutofit fontScale="92500" lnSpcReduction="20000"/>
          </a:bodyPr>
          <a:lstStyle/>
          <a:p>
            <a:r>
              <a:rPr lang="en-US" dirty="0"/>
              <a:t>Texas has more diverse weather on a typical day than </a:t>
            </a:r>
            <a:r>
              <a:rPr lang="en-US" u="sng" dirty="0"/>
              <a:t>any other state</a:t>
            </a:r>
            <a:r>
              <a:rPr lang="en-US" dirty="0"/>
              <a:t> within the union—with the possible exception of </a:t>
            </a:r>
            <a:r>
              <a:rPr lang="en-US" dirty="0" smtClean="0"/>
              <a:t>California.</a:t>
            </a:r>
          </a:p>
          <a:p>
            <a:r>
              <a:rPr lang="en-US" dirty="0" smtClean="0"/>
              <a:t>Due not only to </a:t>
            </a:r>
            <a:r>
              <a:rPr lang="en-US" dirty="0"/>
              <a:t>its inordinate size, but also to its strategic position on the North American </a:t>
            </a:r>
            <a:r>
              <a:rPr lang="en-US" dirty="0" smtClean="0"/>
              <a:t>continent.</a:t>
            </a:r>
          </a:p>
          <a:p>
            <a:r>
              <a:rPr lang="en-US" dirty="0" smtClean="0"/>
              <a:t>Gulf </a:t>
            </a:r>
            <a:r>
              <a:rPr lang="en-US" dirty="0"/>
              <a:t>of Mexico is the predominant geographical feature affecting the state’s </a:t>
            </a:r>
            <a:r>
              <a:rPr lang="en-US" dirty="0" smtClean="0"/>
              <a:t>climate </a:t>
            </a:r>
          </a:p>
          <a:p>
            <a:pPr lvl="1"/>
            <a:r>
              <a:rPr lang="en-US" dirty="0" smtClean="0"/>
              <a:t>moderating </a:t>
            </a:r>
            <a:r>
              <a:rPr lang="en-US" dirty="0"/>
              <a:t>seasonal temperatures along the Gulf Coast and more </a:t>
            </a:r>
            <a:r>
              <a:rPr lang="en-US" dirty="0" smtClean="0"/>
              <a:t>importantly </a:t>
            </a:r>
          </a:p>
          <a:p>
            <a:pPr lvl="1"/>
            <a:r>
              <a:rPr lang="en-US" dirty="0" smtClean="0"/>
              <a:t>providing </a:t>
            </a:r>
            <a:r>
              <a:rPr lang="en-US" dirty="0"/>
              <a:t>the major source of precipitation for most of the </a:t>
            </a:r>
            <a:r>
              <a:rPr lang="en-US" dirty="0" smtClean="0"/>
              <a:t>state</a:t>
            </a:r>
            <a:endParaRPr lang="en-US" dirty="0"/>
          </a:p>
        </p:txBody>
      </p:sp>
    </p:spTree>
    <p:extLst>
      <p:ext uri="{BB962C8B-B14F-4D97-AF65-F5344CB8AC3E}">
        <p14:creationId xmlns:p14="http://schemas.microsoft.com/office/powerpoint/2010/main" val="3075654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limMap TAMU.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5857" y="142537"/>
            <a:ext cx="6731000" cy="6337300"/>
          </a:xfrm>
          <a:prstGeom prst="rect">
            <a:avLst/>
          </a:prstGeom>
        </p:spPr>
      </p:pic>
    </p:spTree>
    <p:extLst>
      <p:ext uri="{BB962C8B-B14F-4D97-AF65-F5344CB8AC3E}">
        <p14:creationId xmlns:p14="http://schemas.microsoft.com/office/powerpoint/2010/main" val="7020426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758"/>
            <a:ext cx="8229600" cy="5967405"/>
          </a:xfrm>
        </p:spPr>
        <p:txBody>
          <a:bodyPr>
            <a:normAutofit fontScale="70000" lnSpcReduction="20000"/>
          </a:bodyPr>
          <a:lstStyle/>
          <a:p>
            <a:r>
              <a:rPr lang="en-US" dirty="0"/>
              <a:t>The state of Texas lies within both "cool" and "warm" parts of the Temperate Zone of the Northern Hemisphere. Texas has three major climatic types that are classified as </a:t>
            </a:r>
            <a:r>
              <a:rPr lang="en-US" b="1" dirty="0"/>
              <a:t>Continental</a:t>
            </a:r>
            <a:r>
              <a:rPr lang="en-US" dirty="0"/>
              <a:t>, </a:t>
            </a:r>
            <a:r>
              <a:rPr lang="en-US" b="1" dirty="0"/>
              <a:t>Mountain</a:t>
            </a:r>
            <a:r>
              <a:rPr lang="en-US" dirty="0"/>
              <a:t>, and </a:t>
            </a:r>
            <a:r>
              <a:rPr lang="en-US" b="1" dirty="0"/>
              <a:t>Modified Marine</a:t>
            </a:r>
            <a:r>
              <a:rPr lang="en-US" dirty="0"/>
              <a:t>. There are no distinct boundaries which divide these climate types, but the approximate area of Texas that each encompasses is indicated on the following map by the broad stippled lines.</a:t>
            </a:r>
          </a:p>
          <a:p>
            <a:r>
              <a:rPr lang="en-US" dirty="0"/>
              <a:t>·  The eastern third of Texas has a Subtropical Humid climate that is most noted for warm summers. </a:t>
            </a:r>
          </a:p>
          <a:p>
            <a:r>
              <a:rPr lang="en-US" dirty="0"/>
              <a:t>·  The central third of Texas has a Subtropical </a:t>
            </a:r>
            <a:r>
              <a:rPr lang="en-US" dirty="0" err="1"/>
              <a:t>Subhumid</a:t>
            </a:r>
            <a:r>
              <a:rPr lang="en-US" dirty="0"/>
              <a:t> climate characterized by hot summers and dry winters. </a:t>
            </a:r>
          </a:p>
          <a:p>
            <a:r>
              <a:rPr lang="en-US" dirty="0"/>
              <a:t>·  The broad swath of Texas from the mid-Rio Grande Valley to the Pecos Valley has a Subtropical Steppe climate and is typified by semi-arid to arid conditions. </a:t>
            </a:r>
          </a:p>
          <a:p>
            <a:r>
              <a:rPr lang="en-US" dirty="0"/>
              <a:t>·  The basin and plateau region of the Trans-Pecos features a Subtropical Arid climate that is marked by summertime precipitation anomalies of the mountain relief. </a:t>
            </a:r>
          </a:p>
          <a:p>
            <a:r>
              <a:rPr lang="en-US" dirty="0"/>
              <a:t>·  A Mountain type climate is common in the higher elevations of the Guadalupe, Davis and </a:t>
            </a:r>
            <a:r>
              <a:rPr lang="en-US" dirty="0" err="1"/>
              <a:t>Chisos</a:t>
            </a:r>
            <a:r>
              <a:rPr lang="en-US" dirty="0"/>
              <a:t> Mountains.</a:t>
            </a:r>
          </a:p>
          <a:p>
            <a:r>
              <a:rPr lang="en-US" dirty="0"/>
              <a:t> </a:t>
            </a:r>
          </a:p>
          <a:p>
            <a:endParaRPr lang="en-US" dirty="0"/>
          </a:p>
        </p:txBody>
      </p:sp>
    </p:spTree>
    <p:extLst>
      <p:ext uri="{BB962C8B-B14F-4D97-AF65-F5344CB8AC3E}">
        <p14:creationId xmlns:p14="http://schemas.microsoft.com/office/powerpoint/2010/main" val="35581848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as climate region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22" y="0"/>
            <a:ext cx="6858000" cy="6858000"/>
          </a:xfrm>
          <a:prstGeom prst="rect">
            <a:avLst/>
          </a:prstGeom>
        </p:spPr>
      </p:pic>
    </p:spTree>
    <p:extLst>
      <p:ext uri="{BB962C8B-B14F-4D97-AF65-F5344CB8AC3E}">
        <p14:creationId xmlns:p14="http://schemas.microsoft.com/office/powerpoint/2010/main" val="26617847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just"/>
            <a:r>
              <a:rPr lang="en-US" sz="1800" dirty="0"/>
              <a:t>The National Climatic Data Center divides Texas into 10 climate divisions Climate divisions represent regions with similar characteristics such as vegetation, temperature, humidity, rainfall, and seasonal weather changes. </a:t>
            </a:r>
          </a:p>
        </p:txBody>
      </p:sp>
      <p:sp>
        <p:nvSpPr>
          <p:cNvPr id="3" name="Content Placeholder 2"/>
          <p:cNvSpPr>
            <a:spLocks noGrp="1"/>
          </p:cNvSpPr>
          <p:nvPr>
            <p:ph idx="1"/>
          </p:nvPr>
        </p:nvSpPr>
        <p:spPr/>
        <p:txBody>
          <a:bodyPr>
            <a:normAutofit fontScale="55000" lnSpcReduction="20000"/>
          </a:bodyPr>
          <a:lstStyle/>
          <a:p>
            <a:r>
              <a:rPr lang="en-US" dirty="0"/>
              <a:t>Division 1 (High Plains): Continental steppe or semi-arid savanna </a:t>
            </a:r>
          </a:p>
          <a:p>
            <a:r>
              <a:rPr lang="en-US" dirty="0"/>
              <a:t>Division 2 (Low Rolling Plains): semi-arid savanna </a:t>
            </a:r>
          </a:p>
          <a:p>
            <a:r>
              <a:rPr lang="en-US" dirty="0"/>
              <a:t>Division 3 (Cross Timbers): Sub-tropical sub-humid mixed savanna and woodlands </a:t>
            </a:r>
          </a:p>
          <a:p>
            <a:r>
              <a:rPr lang="en-US" dirty="0"/>
              <a:t>Division 4 (Piney Woods): Sub-tropical humid mixed evergreen-deciduous forestland </a:t>
            </a:r>
          </a:p>
          <a:p>
            <a:r>
              <a:rPr lang="en-US" dirty="0"/>
              <a:t>Division 5 (Trans-Pecos): Except for the slightly wetter high desert mountainous areas, sub-tropical arid desert </a:t>
            </a:r>
          </a:p>
          <a:p>
            <a:r>
              <a:rPr lang="en-US" dirty="0"/>
              <a:t>Division 6 (Edwards Plateau): Sub-tropical steppe or semi-arid </a:t>
            </a:r>
            <a:r>
              <a:rPr lang="en-US" dirty="0" err="1"/>
              <a:t>brushland</a:t>
            </a:r>
            <a:r>
              <a:rPr lang="en-US" dirty="0"/>
              <a:t> and savanna</a:t>
            </a:r>
          </a:p>
          <a:p>
            <a:r>
              <a:rPr lang="en-US" dirty="0"/>
              <a:t>Division 7 (Post Oak Savanna): Sub-tropical sub-humid mixed prairie, savanna, and woodlands </a:t>
            </a:r>
          </a:p>
          <a:p>
            <a:r>
              <a:rPr lang="en-US" dirty="0"/>
              <a:t>Division 8 (Gulf Coastal Plains): Sub-tropical humid marine prairies and marshes </a:t>
            </a:r>
          </a:p>
          <a:p>
            <a:r>
              <a:rPr lang="en-US" dirty="0"/>
              <a:t>Division 9 (South Texas Plains): Sub-tropical steppe or semi-arid </a:t>
            </a:r>
            <a:r>
              <a:rPr lang="en-US" dirty="0" err="1"/>
              <a:t>brushland</a:t>
            </a:r>
            <a:r>
              <a:rPr lang="en-US" dirty="0"/>
              <a:t> </a:t>
            </a:r>
          </a:p>
          <a:p>
            <a:r>
              <a:rPr lang="en-US" dirty="0"/>
              <a:t>Division 10 (Lower Rio Grande Valley): Sub-tropical sub-humid marine</a:t>
            </a:r>
          </a:p>
          <a:p>
            <a:endParaRPr lang="en-US" dirty="0"/>
          </a:p>
        </p:txBody>
      </p:sp>
    </p:spTree>
    <p:extLst>
      <p:ext uri="{BB962C8B-B14F-4D97-AF65-F5344CB8AC3E}">
        <p14:creationId xmlns:p14="http://schemas.microsoft.com/office/powerpoint/2010/main" val="47726216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Precipitation- </a:t>
            </a:r>
          </a:p>
        </p:txBody>
      </p:sp>
      <p:sp>
        <p:nvSpPr>
          <p:cNvPr id="3" name="Content Placeholder 2"/>
          <p:cNvSpPr>
            <a:spLocks noGrp="1"/>
          </p:cNvSpPr>
          <p:nvPr>
            <p:ph idx="1"/>
          </p:nvPr>
        </p:nvSpPr>
        <p:spPr/>
        <p:txBody>
          <a:bodyPr>
            <a:normAutofit lnSpcReduction="10000"/>
          </a:bodyPr>
          <a:lstStyle/>
          <a:p>
            <a:endParaRPr lang="en-US" dirty="0" smtClean="0"/>
          </a:p>
          <a:p>
            <a:pPr lvl="1"/>
            <a:r>
              <a:rPr lang="en-US" dirty="0" smtClean="0"/>
              <a:t>Average </a:t>
            </a:r>
            <a:r>
              <a:rPr lang="en-US" dirty="0"/>
              <a:t>annual precipitation decreases as it moves westward over </a:t>
            </a:r>
            <a:r>
              <a:rPr lang="en-US" dirty="0" smtClean="0"/>
              <a:t>the coastal </a:t>
            </a:r>
            <a:r>
              <a:rPr lang="en-US" dirty="0"/>
              <a:t>plain and successively reaches the Balcones Escarpment, the </a:t>
            </a:r>
            <a:r>
              <a:rPr lang="en-US" dirty="0" smtClean="0"/>
              <a:t>Edwards Plateau, and </a:t>
            </a:r>
            <a:r>
              <a:rPr lang="en-US" dirty="0"/>
              <a:t>the mountains of the Trans-Pecos</a:t>
            </a:r>
            <a:r>
              <a:rPr lang="en-US" dirty="0" smtClean="0"/>
              <a:t>.</a:t>
            </a:r>
          </a:p>
          <a:p>
            <a:pPr lvl="2"/>
            <a:r>
              <a:rPr lang="en-US" dirty="0"/>
              <a:t>from over 56 inches in Beaumont to less than 8 inches in El Paso  (east to west</a:t>
            </a:r>
            <a:r>
              <a:rPr lang="en-US" dirty="0" smtClean="0"/>
              <a:t>)</a:t>
            </a:r>
          </a:p>
          <a:p>
            <a:pPr lvl="2"/>
            <a:r>
              <a:rPr lang="en-US" dirty="0"/>
              <a:t>Precipitation in the Trans-Pecos and the Panhandle regions of Texas originates mostly from the eastern </a:t>
            </a:r>
            <a:r>
              <a:rPr lang="en-US" u="sng" dirty="0"/>
              <a:t>Pacific Ocean </a:t>
            </a:r>
            <a:r>
              <a:rPr lang="en-US" dirty="0"/>
              <a:t>and from convection. </a:t>
            </a:r>
          </a:p>
          <a:p>
            <a:pPr lvl="2"/>
            <a:endParaRPr lang="en-US" dirty="0" smtClean="0"/>
          </a:p>
          <a:p>
            <a:pPr marL="457200" lvl="1" indent="0">
              <a:buNone/>
            </a:pPr>
            <a:endParaRPr lang="en-US" dirty="0"/>
          </a:p>
        </p:txBody>
      </p:sp>
    </p:spTree>
    <p:extLst>
      <p:ext uri="{BB962C8B-B14F-4D97-AF65-F5344CB8AC3E}">
        <p14:creationId xmlns:p14="http://schemas.microsoft.com/office/powerpoint/2010/main" val="31913633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X Precipitatio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875059" cy="6858000"/>
          </a:xfrm>
          <a:prstGeom prst="rect">
            <a:avLst/>
          </a:prstGeom>
        </p:spPr>
      </p:pic>
    </p:spTree>
    <p:extLst>
      <p:ext uri="{BB962C8B-B14F-4D97-AF65-F5344CB8AC3E}">
        <p14:creationId xmlns:p14="http://schemas.microsoft.com/office/powerpoint/2010/main" val="10955172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Temperatures</a:t>
            </a:r>
            <a:br>
              <a:rPr lang="en-US" dirty="0"/>
            </a:br>
            <a:endParaRPr lang="en-US" dirty="0"/>
          </a:p>
        </p:txBody>
      </p:sp>
      <p:sp>
        <p:nvSpPr>
          <p:cNvPr id="3" name="Content Placeholder 2"/>
          <p:cNvSpPr>
            <a:spLocks noGrp="1"/>
          </p:cNvSpPr>
          <p:nvPr>
            <p:ph idx="1"/>
          </p:nvPr>
        </p:nvSpPr>
        <p:spPr/>
        <p:txBody>
          <a:bodyPr/>
          <a:lstStyle/>
          <a:p>
            <a:pPr lvl="1"/>
            <a:r>
              <a:rPr lang="en-US" dirty="0" smtClean="0"/>
              <a:t>Average </a:t>
            </a:r>
            <a:r>
              <a:rPr lang="en-US" dirty="0"/>
              <a:t>annual temperature gradually increases from about </a:t>
            </a:r>
            <a:r>
              <a:rPr lang="en-US" dirty="0" smtClean="0"/>
              <a:t>54°</a:t>
            </a:r>
            <a:r>
              <a:rPr lang="en-US" dirty="0"/>
              <a:t>F in the northern Panhandle of Texas to about </a:t>
            </a:r>
            <a:r>
              <a:rPr lang="en-US" dirty="0" smtClean="0"/>
              <a:t>78</a:t>
            </a:r>
            <a:r>
              <a:rPr lang="en-US" dirty="0"/>
              <a:t>°F in the Lower Rio Grande Valley  (north to south)</a:t>
            </a:r>
          </a:p>
          <a:p>
            <a:pPr lvl="1"/>
            <a:r>
              <a:rPr lang="en-US" dirty="0" smtClean="0"/>
              <a:t>Changes with change in latitude and distance from the Gulf</a:t>
            </a:r>
            <a:endParaRPr lang="en-US" dirty="0"/>
          </a:p>
          <a:p>
            <a:endParaRPr lang="en-US" dirty="0"/>
          </a:p>
        </p:txBody>
      </p:sp>
    </p:spTree>
    <p:extLst>
      <p:ext uri="{BB962C8B-B14F-4D97-AF65-F5344CB8AC3E}">
        <p14:creationId xmlns:p14="http://schemas.microsoft.com/office/powerpoint/2010/main" val="4217364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222"/>
            <a:ext cx="8229600" cy="5782941"/>
          </a:xfrm>
        </p:spPr>
        <p:txBody>
          <a:bodyPr>
            <a:normAutofit/>
          </a:bodyPr>
          <a:lstStyle/>
          <a:p>
            <a:r>
              <a:rPr lang="en-US" b="1" dirty="0"/>
              <a:t>Primary economic activities</a:t>
            </a:r>
            <a:r>
              <a:rPr lang="en-US" dirty="0"/>
              <a:t> are those that use natural resources directly </a:t>
            </a:r>
            <a:r>
              <a:rPr lang="en-US" dirty="0" smtClean="0"/>
              <a:t>and these economic activities</a:t>
            </a:r>
            <a:r>
              <a:rPr lang="en-US" b="1" dirty="0" smtClean="0"/>
              <a:t> </a:t>
            </a:r>
            <a:r>
              <a:rPr lang="en-US" dirty="0"/>
              <a:t>are located at the site. The economy is dominated by </a:t>
            </a:r>
            <a:r>
              <a:rPr lang="en-US" dirty="0" smtClean="0"/>
              <a:t>subsistence </a:t>
            </a:r>
            <a:r>
              <a:rPr lang="en-US" dirty="0"/>
              <a:t>activity where output is consumed by producers rather than </a:t>
            </a:r>
            <a:r>
              <a:rPr lang="en-US" dirty="0" smtClean="0"/>
              <a:t>traded</a:t>
            </a:r>
            <a:r>
              <a:rPr lang="en-US" dirty="0"/>
              <a:t>. Any trade is carried out by barter where goods are exchanged </a:t>
            </a:r>
            <a:r>
              <a:rPr lang="en-US" dirty="0" smtClean="0"/>
              <a:t>directly </a:t>
            </a:r>
            <a:r>
              <a:rPr lang="en-US" dirty="0"/>
              <a:t>for other goods. Agriculture is the most important industry and </a:t>
            </a:r>
            <a:r>
              <a:rPr lang="en-US" dirty="0" smtClean="0"/>
              <a:t>production </a:t>
            </a:r>
            <a:r>
              <a:rPr lang="en-US" dirty="0"/>
              <a:t>is labor intensive using only limited quantities of capital. </a:t>
            </a:r>
          </a:p>
        </p:txBody>
      </p:sp>
    </p:spTree>
    <p:extLst>
      <p:ext uri="{BB962C8B-B14F-4D97-AF65-F5344CB8AC3E}">
        <p14:creationId xmlns:p14="http://schemas.microsoft.com/office/powerpoint/2010/main" val="26889515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52400" y="711200"/>
            <a:ext cx="7683500" cy="6341202"/>
          </a:xfrm>
          <a:prstGeom prst="rect">
            <a:avLst/>
          </a:prstGeom>
        </p:spPr>
      </p:pic>
    </p:spTree>
    <p:extLst>
      <p:ext uri="{BB962C8B-B14F-4D97-AF65-F5344CB8AC3E}">
        <p14:creationId xmlns:p14="http://schemas.microsoft.com/office/powerpoint/2010/main" val="36851804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X elevation ma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3851"/>
          </a:xfrm>
          <a:prstGeom prst="rect">
            <a:avLst/>
          </a:prstGeom>
        </p:spPr>
      </p:pic>
    </p:spTree>
    <p:extLst>
      <p:ext uri="{BB962C8B-B14F-4D97-AF65-F5344CB8AC3E}">
        <p14:creationId xmlns:p14="http://schemas.microsoft.com/office/powerpoint/2010/main" val="36895751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a:t>
            </a:r>
            <a:endParaRPr lang="en-US" dirty="0"/>
          </a:p>
        </p:txBody>
      </p:sp>
      <p:sp>
        <p:nvSpPr>
          <p:cNvPr id="3" name="Content Placeholder 2"/>
          <p:cNvSpPr>
            <a:spLocks noGrp="1"/>
          </p:cNvSpPr>
          <p:nvPr>
            <p:ph idx="1"/>
          </p:nvPr>
        </p:nvSpPr>
        <p:spPr/>
        <p:txBody>
          <a:bodyPr>
            <a:normAutofit/>
          </a:bodyPr>
          <a:lstStyle/>
          <a:p>
            <a:r>
              <a:rPr lang="en-US" sz="2800" dirty="0" smtClean="0"/>
              <a:t>Average wind speed in TX varies from 7 to 15 MPH</a:t>
            </a:r>
          </a:p>
          <a:p>
            <a:r>
              <a:rPr lang="en-US" sz="2800" dirty="0" smtClean="0"/>
              <a:t>In the southern half of TX where cool fronts often do not extend, winds are out of the south.</a:t>
            </a:r>
          </a:p>
          <a:p>
            <a:pPr marL="342900" lvl="1" indent="-342900">
              <a:buFont typeface="Arial"/>
              <a:buChar char="•"/>
            </a:pPr>
            <a:r>
              <a:rPr lang="en-US" dirty="0"/>
              <a:t>Texas is within reach of the migration of cool air from Canada and the inevitable interaction of air masses of varying densities.</a:t>
            </a:r>
          </a:p>
          <a:p>
            <a:pPr marL="742950" lvl="2" indent="-342900"/>
            <a:r>
              <a:rPr lang="en-US" sz="2800" dirty="0"/>
              <a:t>The </a:t>
            </a:r>
            <a:r>
              <a:rPr lang="en-US" sz="2800" u="sng" dirty="0"/>
              <a:t>Rocky Mountains</a:t>
            </a:r>
            <a:r>
              <a:rPr lang="en-US" sz="2800" dirty="0"/>
              <a:t> guide polar fronts of cold arctic air southward into the state during the fall, winter, and spring.</a:t>
            </a:r>
          </a:p>
          <a:p>
            <a:endParaRPr lang="en-US" dirty="0" smtClean="0"/>
          </a:p>
          <a:p>
            <a:endParaRPr lang="en-US" dirty="0"/>
          </a:p>
        </p:txBody>
      </p:sp>
    </p:spTree>
    <p:extLst>
      <p:ext uri="{BB962C8B-B14F-4D97-AF65-F5344CB8AC3E}">
        <p14:creationId xmlns:p14="http://schemas.microsoft.com/office/powerpoint/2010/main" val="19465514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Pressure</a:t>
            </a:r>
            <a:endParaRPr lang="en-US" dirty="0"/>
          </a:p>
        </p:txBody>
      </p:sp>
      <p:sp>
        <p:nvSpPr>
          <p:cNvPr id="3" name="Content Placeholder 2"/>
          <p:cNvSpPr>
            <a:spLocks noGrp="1"/>
          </p:cNvSpPr>
          <p:nvPr>
            <p:ph idx="1"/>
          </p:nvPr>
        </p:nvSpPr>
        <p:spPr/>
        <p:txBody>
          <a:bodyPr/>
          <a:lstStyle/>
          <a:p>
            <a:r>
              <a:rPr lang="en-US" dirty="0" smtClean="0"/>
              <a:t>TX is located where there is a </a:t>
            </a:r>
            <a:r>
              <a:rPr lang="en-US" dirty="0" err="1" smtClean="0"/>
              <a:t>semipermanent</a:t>
            </a:r>
            <a:r>
              <a:rPr lang="en-US" dirty="0" smtClean="0"/>
              <a:t> subtropical high</a:t>
            </a:r>
          </a:p>
          <a:p>
            <a:endParaRPr lang="en-US" dirty="0"/>
          </a:p>
          <a:p>
            <a:r>
              <a:rPr lang="en-US" dirty="0" smtClean="0"/>
              <a:t>High pressure is associated with cool temp. but remember it is relative to surrounding temps</a:t>
            </a:r>
          </a:p>
          <a:p>
            <a:endParaRPr lang="en-US" dirty="0"/>
          </a:p>
        </p:txBody>
      </p:sp>
    </p:spTree>
    <p:extLst>
      <p:ext uri="{BB962C8B-B14F-4D97-AF65-F5344CB8AC3E}">
        <p14:creationId xmlns:p14="http://schemas.microsoft.com/office/powerpoint/2010/main" val="3145277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43222"/>
            <a:ext cx="8229600" cy="5782941"/>
          </a:xfrm>
        </p:spPr>
        <p:txBody>
          <a:bodyPr>
            <a:normAutofit fontScale="85000" lnSpcReduction="20000"/>
          </a:bodyPr>
          <a:lstStyle/>
          <a:p>
            <a:pPr lvl="0"/>
            <a:r>
              <a:rPr lang="en-US" b="1" dirty="0"/>
              <a:t>Secondary economic activities</a:t>
            </a:r>
            <a:r>
              <a:rPr lang="en-US" dirty="0"/>
              <a:t> use raw materials to produce or manufacture something new and of monetary value. Examples of secondary economic activities include manufacturing steel, processing wheat into flour, milling lumber into plywood, iron smelting, chemical industries, power production, and construction. Activities are</a:t>
            </a:r>
            <a:r>
              <a:rPr lang="en-US" b="1" dirty="0"/>
              <a:t> </a:t>
            </a:r>
            <a:r>
              <a:rPr lang="en-US" dirty="0"/>
              <a:t>located either at the site of the resource or close to the market for the manufactured/processed good. In the case of lumbering, the finished product is cheaper to ship than shipping the raw materials to the lumber mills so the lumber mills are located close to forests to minimize costs (and maximize profit). In the case of flour and bread, it is cheaper (and easier) to ship wheat than the finished product, bread. Consequently, bakeries are located close to consumers in cities, again, to minimize costs. These activities fueled the Industrial Revolution.</a:t>
            </a:r>
          </a:p>
          <a:p>
            <a:endParaRPr lang="en-US" b="1" dirty="0"/>
          </a:p>
          <a:p>
            <a:endParaRPr lang="en-US" b="1" dirty="0"/>
          </a:p>
        </p:txBody>
      </p:sp>
    </p:spTree>
    <p:extLst>
      <p:ext uri="{BB962C8B-B14F-4D97-AF65-F5344CB8AC3E}">
        <p14:creationId xmlns:p14="http://schemas.microsoft.com/office/powerpoint/2010/main" val="17041892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1784" y="274577"/>
            <a:ext cx="8187120" cy="5078314"/>
          </a:xfrm>
          <a:prstGeom prst="rect">
            <a:avLst/>
          </a:prstGeom>
        </p:spPr>
        <p:txBody>
          <a:bodyPr wrap="square">
            <a:spAutoFit/>
          </a:bodyPr>
          <a:lstStyle/>
          <a:p>
            <a:pPr lvl="0"/>
            <a:r>
              <a:rPr lang="en-US" sz="3600" b="1" dirty="0"/>
              <a:t>Tertiary economic activities</a:t>
            </a:r>
            <a:r>
              <a:rPr lang="en-US" sz="3600" dirty="0"/>
              <a:t> are those activities which provide services, personal and professional services such as doctors, teachers, dry cleaners, and secretaries as well as retail and wholesale services such as store clerks, truck drivers, and fast-food providers. These activities are located where services are required, that is where people are.</a:t>
            </a:r>
          </a:p>
        </p:txBody>
      </p:sp>
    </p:spTree>
    <p:extLst>
      <p:ext uri="{BB962C8B-B14F-4D97-AF65-F5344CB8AC3E}">
        <p14:creationId xmlns:p14="http://schemas.microsoft.com/office/powerpoint/2010/main" val="2339564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20000"/>
          </a:bodyPr>
          <a:lstStyle/>
          <a:p>
            <a:pPr lvl="0"/>
            <a:r>
              <a:rPr lang="en-US" b="1" dirty="0"/>
              <a:t>Quaternary</a:t>
            </a:r>
            <a:r>
              <a:rPr lang="en-US" dirty="0"/>
              <a:t>. In modern economies some individuals process, administer, and disseminate information. Such activities are termed </a:t>
            </a:r>
            <a:r>
              <a:rPr lang="en-US" b="1" dirty="0"/>
              <a:t>quaternary</a:t>
            </a:r>
            <a:r>
              <a:rPr lang="en-US" dirty="0"/>
              <a:t> which is used to describe "white collar" professionals working in education, government, management, information processing, and research.  These activities are not tied to resources, the environment, or access to a market. With improvements in telecommunications, these economic activities can be located anywhere. Factors which do tend to affect the location of "high-tech" economic activities include access to universities and research centers and to a pool of highly trained and skilled workers, availability of venture capital, proximity to places with high quality of life attributes (scenery, recreation, climate, quality education system) and access to excellent transportation and communication networks.</a:t>
            </a:r>
          </a:p>
          <a:p>
            <a:endParaRPr lang="en-US" dirty="0"/>
          </a:p>
        </p:txBody>
      </p:sp>
    </p:spTree>
    <p:extLst>
      <p:ext uri="{BB962C8B-B14F-4D97-AF65-F5344CB8AC3E}">
        <p14:creationId xmlns:p14="http://schemas.microsoft.com/office/powerpoint/2010/main" val="3350825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5962"/>
            <a:ext cx="8229600" cy="5610201"/>
          </a:xfrm>
        </p:spPr>
        <p:txBody>
          <a:bodyPr/>
          <a:lstStyle/>
          <a:p>
            <a:pPr marL="0" indent="0" algn="ctr">
              <a:buNone/>
            </a:pPr>
            <a:endParaRPr lang="en-US" dirty="0"/>
          </a:p>
          <a:p>
            <a:pPr marL="0" indent="0" algn="ctr">
              <a:buNone/>
            </a:pPr>
            <a:r>
              <a:rPr lang="en-US" sz="4800" b="1" dirty="0"/>
              <a:t>It is the climate that attracts people to a location </a:t>
            </a:r>
            <a:endParaRPr lang="en-US" sz="4800" b="1" dirty="0" smtClean="0"/>
          </a:p>
          <a:p>
            <a:pPr marL="0" indent="0" algn="ctr">
              <a:buNone/>
            </a:pPr>
            <a:r>
              <a:rPr lang="en-US" sz="4800" b="1" dirty="0" smtClean="0"/>
              <a:t>and </a:t>
            </a:r>
          </a:p>
          <a:p>
            <a:pPr marL="0" indent="0" algn="ctr">
              <a:buNone/>
            </a:pPr>
            <a:r>
              <a:rPr lang="en-US" sz="4800" b="1" dirty="0" smtClean="0"/>
              <a:t>the </a:t>
            </a:r>
            <a:r>
              <a:rPr lang="en-US" sz="4800" b="1" dirty="0"/>
              <a:t>weather that makes them leave.</a:t>
            </a:r>
            <a:endParaRPr lang="en-US" sz="4800" dirty="0"/>
          </a:p>
          <a:p>
            <a:pPr marL="0" indent="0" algn="ctr">
              <a:buNone/>
            </a:pPr>
            <a:endParaRPr lang="en-US" dirty="0"/>
          </a:p>
        </p:txBody>
      </p:sp>
    </p:spTree>
    <p:extLst>
      <p:ext uri="{BB962C8B-B14F-4D97-AF65-F5344CB8AC3E}">
        <p14:creationId xmlns:p14="http://schemas.microsoft.com/office/powerpoint/2010/main" val="215136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r>
              <a:rPr lang="en-US" sz="4800" b="1" dirty="0">
                <a:solidFill>
                  <a:srgbClr val="FF0000"/>
                </a:solidFill>
              </a:rPr>
              <a:t>Climate</a:t>
            </a:r>
            <a:r>
              <a:rPr lang="en-US" sz="4800" b="1" dirty="0"/>
              <a:t> is what you expect, </a:t>
            </a:r>
            <a:endParaRPr lang="en-US" sz="4800" b="1" dirty="0" smtClean="0"/>
          </a:p>
          <a:p>
            <a:pPr marL="0" indent="0" algn="ctr">
              <a:buNone/>
            </a:pPr>
            <a:endParaRPr lang="en-US" sz="4800" b="1" dirty="0" smtClean="0"/>
          </a:p>
          <a:p>
            <a:pPr marL="0" indent="0" algn="ctr">
              <a:buNone/>
            </a:pPr>
            <a:r>
              <a:rPr lang="en-US" sz="4800" b="1" dirty="0" smtClean="0">
                <a:solidFill>
                  <a:srgbClr val="0000FF"/>
                </a:solidFill>
              </a:rPr>
              <a:t>weather</a:t>
            </a:r>
            <a:r>
              <a:rPr lang="en-US" sz="4800" b="1" dirty="0" smtClean="0"/>
              <a:t> </a:t>
            </a:r>
            <a:r>
              <a:rPr lang="en-US" sz="4800" b="1" dirty="0"/>
              <a:t>is what you get!!!!</a:t>
            </a:r>
            <a:endParaRPr lang="en-US" sz="4800" dirty="0"/>
          </a:p>
          <a:p>
            <a:pPr algn="ctr"/>
            <a:endParaRPr lang="en-US" dirty="0"/>
          </a:p>
        </p:txBody>
      </p:sp>
    </p:spTree>
    <p:extLst>
      <p:ext uri="{BB962C8B-B14F-4D97-AF65-F5344CB8AC3E}">
        <p14:creationId xmlns:p14="http://schemas.microsoft.com/office/powerpoint/2010/main" val="12408340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1425</TotalTime>
  <Words>2060</Words>
  <Application>Microsoft Office PowerPoint</Application>
  <PresentationFormat>On-screen Show (4:3)</PresentationFormat>
  <Paragraphs>162</Paragraphs>
  <Slides>43</Slides>
  <Notes>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Introduction to Climate</vt:lpstr>
      <vt:lpstr>Introduction to Climate</vt:lpstr>
      <vt:lpstr>Why study climate/weather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Wind</vt:lpstr>
      <vt:lpstr>PowerPoint Presentation</vt:lpstr>
      <vt:lpstr>PowerPoint Presentation</vt:lpstr>
      <vt:lpstr>Air Pressure</vt:lpstr>
      <vt:lpstr>Low Pressure</vt:lpstr>
      <vt:lpstr>High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Primary Natural Forces</vt:lpstr>
      <vt:lpstr>TEXAS</vt:lpstr>
      <vt:lpstr>PowerPoint Presentation</vt:lpstr>
      <vt:lpstr>PowerPoint Presentation</vt:lpstr>
      <vt:lpstr>PowerPoint Presentation</vt:lpstr>
      <vt:lpstr>The National Climatic Data Center divides Texas into 10 climate divisions Climate divisions represent regions with similar characteristics such as vegetation, temperature, humidity, rainfall, and seasonal weather changes. </vt:lpstr>
      <vt:lpstr>Precipitation- </vt:lpstr>
      <vt:lpstr>PowerPoint Presentation</vt:lpstr>
      <vt:lpstr>Temperatures </vt:lpstr>
      <vt:lpstr>PowerPoint Presentation</vt:lpstr>
      <vt:lpstr>PowerPoint Presentation</vt:lpstr>
      <vt:lpstr>Wind</vt:lpstr>
      <vt:lpstr>Pressure</vt:lpstr>
    </vt:vector>
  </TitlesOfParts>
  <Company>Temple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Climate</dc:title>
  <dc:creator>Richard Cromwell</dc:creator>
  <cp:lastModifiedBy>ElCamino</cp:lastModifiedBy>
  <cp:revision>66</cp:revision>
  <dcterms:created xsi:type="dcterms:W3CDTF">2012-08-06T16:02:39Z</dcterms:created>
  <dcterms:modified xsi:type="dcterms:W3CDTF">2014-01-03T18:45:49Z</dcterms:modified>
</cp:coreProperties>
</file>