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79"/>
  </p:notesMasterIdLst>
  <p:sldIdLst>
    <p:sldId id="256" r:id="rId2"/>
    <p:sldId id="257" r:id="rId3"/>
    <p:sldId id="258" r:id="rId4"/>
    <p:sldId id="260" r:id="rId5"/>
    <p:sldId id="259"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5" r:id="rId20"/>
    <p:sldId id="274"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4" r:id="rId39"/>
    <p:sldId id="295" r:id="rId40"/>
    <p:sldId id="293" r:id="rId41"/>
    <p:sldId id="296" r:id="rId42"/>
    <p:sldId id="297" r:id="rId43"/>
    <p:sldId id="298" r:id="rId44"/>
    <p:sldId id="299" r:id="rId45"/>
    <p:sldId id="300" r:id="rId46"/>
    <p:sldId id="301" r:id="rId47"/>
    <p:sldId id="304" r:id="rId48"/>
    <p:sldId id="302" r:id="rId49"/>
    <p:sldId id="303" r:id="rId50"/>
    <p:sldId id="305" r:id="rId51"/>
    <p:sldId id="306" r:id="rId52"/>
    <p:sldId id="307" r:id="rId53"/>
    <p:sldId id="309" r:id="rId54"/>
    <p:sldId id="308" r:id="rId55"/>
    <p:sldId id="310" r:id="rId56"/>
    <p:sldId id="311" r:id="rId57"/>
    <p:sldId id="312" r:id="rId58"/>
    <p:sldId id="313" r:id="rId59"/>
    <p:sldId id="314" r:id="rId60"/>
    <p:sldId id="315" r:id="rId61"/>
    <p:sldId id="316" r:id="rId62"/>
    <p:sldId id="317" r:id="rId63"/>
    <p:sldId id="318" r:id="rId64"/>
    <p:sldId id="319" r:id="rId65"/>
    <p:sldId id="320" r:id="rId66"/>
    <p:sldId id="321" r:id="rId67"/>
    <p:sldId id="322" r:id="rId68"/>
    <p:sldId id="323" r:id="rId69"/>
    <p:sldId id="324" r:id="rId70"/>
    <p:sldId id="325" r:id="rId71"/>
    <p:sldId id="326" r:id="rId72"/>
    <p:sldId id="327" r:id="rId73"/>
    <p:sldId id="328" r:id="rId74"/>
    <p:sldId id="329" r:id="rId75"/>
    <p:sldId id="330" r:id="rId76"/>
    <p:sldId id="331" r:id="rId77"/>
    <p:sldId id="332" r:id="rId7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p:scale>
          <a:sx n="75" d="100"/>
          <a:sy n="75" d="100"/>
        </p:scale>
        <p:origin x="-1816" y="1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63" Type="http://schemas.openxmlformats.org/officeDocument/2006/relationships/slide" Target="slides/slide62.xml"/><Relationship Id="rId64" Type="http://schemas.openxmlformats.org/officeDocument/2006/relationships/slide" Target="slides/slide63.xml"/><Relationship Id="rId65" Type="http://schemas.openxmlformats.org/officeDocument/2006/relationships/slide" Target="slides/slide64.xml"/><Relationship Id="rId66" Type="http://schemas.openxmlformats.org/officeDocument/2006/relationships/slide" Target="slides/slide65.xml"/><Relationship Id="rId67" Type="http://schemas.openxmlformats.org/officeDocument/2006/relationships/slide" Target="slides/slide66.xml"/><Relationship Id="rId68" Type="http://schemas.openxmlformats.org/officeDocument/2006/relationships/slide" Target="slides/slide67.xml"/><Relationship Id="rId69" Type="http://schemas.openxmlformats.org/officeDocument/2006/relationships/slide" Target="slides/slide68.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slide" Target="slides/slide52.xml"/><Relationship Id="rId54" Type="http://schemas.openxmlformats.org/officeDocument/2006/relationships/slide" Target="slides/slide53.xml"/><Relationship Id="rId55" Type="http://schemas.openxmlformats.org/officeDocument/2006/relationships/slide" Target="slides/slide54.xml"/><Relationship Id="rId56" Type="http://schemas.openxmlformats.org/officeDocument/2006/relationships/slide" Target="slides/slide55.xml"/><Relationship Id="rId57" Type="http://schemas.openxmlformats.org/officeDocument/2006/relationships/slide" Target="slides/slide56.xml"/><Relationship Id="rId58" Type="http://schemas.openxmlformats.org/officeDocument/2006/relationships/slide" Target="slides/slide57.xml"/><Relationship Id="rId59" Type="http://schemas.openxmlformats.org/officeDocument/2006/relationships/slide" Target="slides/slide5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80" Type="http://schemas.openxmlformats.org/officeDocument/2006/relationships/printerSettings" Target="printerSettings/printerSettings1.bin"/><Relationship Id="rId81" Type="http://schemas.openxmlformats.org/officeDocument/2006/relationships/presProps" Target="presProps.xml"/><Relationship Id="rId82" Type="http://schemas.openxmlformats.org/officeDocument/2006/relationships/viewProps" Target="viewProps.xml"/><Relationship Id="rId83" Type="http://schemas.openxmlformats.org/officeDocument/2006/relationships/theme" Target="theme/theme1.xml"/><Relationship Id="rId84" Type="http://schemas.openxmlformats.org/officeDocument/2006/relationships/tableStyles" Target="tableStyles.xml"/><Relationship Id="rId70" Type="http://schemas.openxmlformats.org/officeDocument/2006/relationships/slide" Target="slides/slide69.xml"/><Relationship Id="rId71" Type="http://schemas.openxmlformats.org/officeDocument/2006/relationships/slide" Target="slides/slide70.xml"/><Relationship Id="rId72" Type="http://schemas.openxmlformats.org/officeDocument/2006/relationships/slide" Target="slides/slide71.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73" Type="http://schemas.openxmlformats.org/officeDocument/2006/relationships/slide" Target="slides/slide72.xml"/><Relationship Id="rId74" Type="http://schemas.openxmlformats.org/officeDocument/2006/relationships/slide" Target="slides/slide73.xml"/><Relationship Id="rId75" Type="http://schemas.openxmlformats.org/officeDocument/2006/relationships/slide" Target="slides/slide74.xml"/><Relationship Id="rId76" Type="http://schemas.openxmlformats.org/officeDocument/2006/relationships/slide" Target="slides/slide75.xml"/><Relationship Id="rId77" Type="http://schemas.openxmlformats.org/officeDocument/2006/relationships/slide" Target="slides/slide76.xml"/><Relationship Id="rId78" Type="http://schemas.openxmlformats.org/officeDocument/2006/relationships/slide" Target="slides/slide77.xml"/><Relationship Id="rId79" Type="http://schemas.openxmlformats.org/officeDocument/2006/relationships/notesMaster" Target="notesMasters/notesMaster1.xml"/><Relationship Id="rId60" Type="http://schemas.openxmlformats.org/officeDocument/2006/relationships/slide" Target="slides/slide59.xml"/><Relationship Id="rId61" Type="http://schemas.openxmlformats.org/officeDocument/2006/relationships/slide" Target="slides/slide60.xml"/><Relationship Id="rId62" Type="http://schemas.openxmlformats.org/officeDocument/2006/relationships/slide" Target="slides/slide61.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1EC516F-0236-934A-9FE0-9664B14BB32F}" type="datetimeFigureOut">
              <a:rPr lang="en-US" smtClean="0"/>
              <a:t>3/29/16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F7DD0C7-6534-1D4B-A7BC-17495EEECEF9}" type="slidenum">
              <a:rPr lang="en-US" smtClean="0"/>
              <a:t>‹#›</a:t>
            </a:fld>
            <a:endParaRPr lang="en-US"/>
          </a:p>
        </p:txBody>
      </p:sp>
    </p:spTree>
    <p:extLst>
      <p:ext uri="{BB962C8B-B14F-4D97-AF65-F5344CB8AC3E}">
        <p14:creationId xmlns:p14="http://schemas.microsoft.com/office/powerpoint/2010/main" val="3837890535"/>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F7DD0C7-6534-1D4B-A7BC-17495EEECEF9}" type="slidenum">
              <a:rPr lang="en-US" smtClean="0"/>
              <a:t>1</a:t>
            </a:fld>
            <a:endParaRPr lang="en-US"/>
          </a:p>
        </p:txBody>
      </p:sp>
    </p:spTree>
    <p:extLst>
      <p:ext uri="{BB962C8B-B14F-4D97-AF65-F5344CB8AC3E}">
        <p14:creationId xmlns:p14="http://schemas.microsoft.com/office/powerpoint/2010/main" val="15995262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714F471-9472-A348-B0AA-72E0EE082BBD}" type="datetimeFigureOut">
              <a:rPr lang="en-US" smtClean="0"/>
              <a:t>3/29/16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8ED99B-8B3C-4F42-AED2-2AA769688E61}" type="slidenum">
              <a:rPr lang="en-US" smtClean="0"/>
              <a:t>‹#›</a:t>
            </a:fld>
            <a:endParaRPr lang="en-US" dirty="0"/>
          </a:p>
        </p:txBody>
      </p:sp>
    </p:spTree>
    <p:extLst>
      <p:ext uri="{BB962C8B-B14F-4D97-AF65-F5344CB8AC3E}">
        <p14:creationId xmlns:p14="http://schemas.microsoft.com/office/powerpoint/2010/main" val="30642819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714F471-9472-A348-B0AA-72E0EE082BBD}" type="datetimeFigureOut">
              <a:rPr lang="en-US" smtClean="0"/>
              <a:t>3/29/16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8ED99B-8B3C-4F42-AED2-2AA769688E61}" type="slidenum">
              <a:rPr lang="en-US" smtClean="0"/>
              <a:t>‹#›</a:t>
            </a:fld>
            <a:endParaRPr lang="en-US" dirty="0"/>
          </a:p>
        </p:txBody>
      </p:sp>
    </p:spTree>
    <p:extLst>
      <p:ext uri="{BB962C8B-B14F-4D97-AF65-F5344CB8AC3E}">
        <p14:creationId xmlns:p14="http://schemas.microsoft.com/office/powerpoint/2010/main" val="11862861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714F471-9472-A348-B0AA-72E0EE082BBD}" type="datetimeFigureOut">
              <a:rPr lang="en-US" smtClean="0"/>
              <a:t>3/29/16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8ED99B-8B3C-4F42-AED2-2AA769688E61}" type="slidenum">
              <a:rPr lang="en-US" smtClean="0"/>
              <a:t>‹#›</a:t>
            </a:fld>
            <a:endParaRPr lang="en-US" dirty="0"/>
          </a:p>
        </p:txBody>
      </p:sp>
    </p:spTree>
    <p:extLst>
      <p:ext uri="{BB962C8B-B14F-4D97-AF65-F5344CB8AC3E}">
        <p14:creationId xmlns:p14="http://schemas.microsoft.com/office/powerpoint/2010/main" val="35872438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714F471-9472-A348-B0AA-72E0EE082BBD}" type="datetimeFigureOut">
              <a:rPr lang="en-US" smtClean="0"/>
              <a:t>3/29/16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8ED99B-8B3C-4F42-AED2-2AA769688E61}" type="slidenum">
              <a:rPr lang="en-US" smtClean="0"/>
              <a:t>‹#›</a:t>
            </a:fld>
            <a:endParaRPr lang="en-US" dirty="0"/>
          </a:p>
        </p:txBody>
      </p:sp>
    </p:spTree>
    <p:extLst>
      <p:ext uri="{BB962C8B-B14F-4D97-AF65-F5344CB8AC3E}">
        <p14:creationId xmlns:p14="http://schemas.microsoft.com/office/powerpoint/2010/main" val="20231816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714F471-9472-A348-B0AA-72E0EE082BBD}" type="datetimeFigureOut">
              <a:rPr lang="en-US" smtClean="0"/>
              <a:t>3/29/16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8ED99B-8B3C-4F42-AED2-2AA769688E61}" type="slidenum">
              <a:rPr lang="en-US" smtClean="0"/>
              <a:t>‹#›</a:t>
            </a:fld>
            <a:endParaRPr lang="en-US" dirty="0"/>
          </a:p>
        </p:txBody>
      </p:sp>
    </p:spTree>
    <p:extLst>
      <p:ext uri="{BB962C8B-B14F-4D97-AF65-F5344CB8AC3E}">
        <p14:creationId xmlns:p14="http://schemas.microsoft.com/office/powerpoint/2010/main" val="29199039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714F471-9472-A348-B0AA-72E0EE082BBD}" type="datetimeFigureOut">
              <a:rPr lang="en-US" smtClean="0"/>
              <a:t>3/29/16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A8ED99B-8B3C-4F42-AED2-2AA769688E61}" type="slidenum">
              <a:rPr lang="en-US" smtClean="0"/>
              <a:t>‹#›</a:t>
            </a:fld>
            <a:endParaRPr lang="en-US" dirty="0"/>
          </a:p>
        </p:txBody>
      </p:sp>
    </p:spTree>
    <p:extLst>
      <p:ext uri="{BB962C8B-B14F-4D97-AF65-F5344CB8AC3E}">
        <p14:creationId xmlns:p14="http://schemas.microsoft.com/office/powerpoint/2010/main" val="41472165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714F471-9472-A348-B0AA-72E0EE082BBD}" type="datetimeFigureOut">
              <a:rPr lang="en-US" smtClean="0"/>
              <a:t>3/29/16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A8ED99B-8B3C-4F42-AED2-2AA769688E61}" type="slidenum">
              <a:rPr lang="en-US" smtClean="0"/>
              <a:t>‹#›</a:t>
            </a:fld>
            <a:endParaRPr lang="en-US" dirty="0"/>
          </a:p>
        </p:txBody>
      </p:sp>
    </p:spTree>
    <p:extLst>
      <p:ext uri="{BB962C8B-B14F-4D97-AF65-F5344CB8AC3E}">
        <p14:creationId xmlns:p14="http://schemas.microsoft.com/office/powerpoint/2010/main" val="36847652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714F471-9472-A348-B0AA-72E0EE082BBD}" type="datetimeFigureOut">
              <a:rPr lang="en-US" smtClean="0"/>
              <a:t>3/29/16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A8ED99B-8B3C-4F42-AED2-2AA769688E61}" type="slidenum">
              <a:rPr lang="en-US" smtClean="0"/>
              <a:t>‹#›</a:t>
            </a:fld>
            <a:endParaRPr lang="en-US" dirty="0"/>
          </a:p>
        </p:txBody>
      </p:sp>
    </p:spTree>
    <p:extLst>
      <p:ext uri="{BB962C8B-B14F-4D97-AF65-F5344CB8AC3E}">
        <p14:creationId xmlns:p14="http://schemas.microsoft.com/office/powerpoint/2010/main" val="9145207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714F471-9472-A348-B0AA-72E0EE082BBD}" type="datetimeFigureOut">
              <a:rPr lang="en-US" smtClean="0"/>
              <a:t>3/29/16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A8ED99B-8B3C-4F42-AED2-2AA769688E61}" type="slidenum">
              <a:rPr lang="en-US" smtClean="0"/>
              <a:t>‹#›</a:t>
            </a:fld>
            <a:endParaRPr lang="en-US" dirty="0"/>
          </a:p>
        </p:txBody>
      </p:sp>
    </p:spTree>
    <p:extLst>
      <p:ext uri="{BB962C8B-B14F-4D97-AF65-F5344CB8AC3E}">
        <p14:creationId xmlns:p14="http://schemas.microsoft.com/office/powerpoint/2010/main" val="34196351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714F471-9472-A348-B0AA-72E0EE082BBD}" type="datetimeFigureOut">
              <a:rPr lang="en-US" smtClean="0"/>
              <a:t>3/29/16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A8ED99B-8B3C-4F42-AED2-2AA769688E61}" type="slidenum">
              <a:rPr lang="en-US" smtClean="0"/>
              <a:t>‹#›</a:t>
            </a:fld>
            <a:endParaRPr lang="en-US" dirty="0"/>
          </a:p>
        </p:txBody>
      </p:sp>
    </p:spTree>
    <p:extLst>
      <p:ext uri="{BB962C8B-B14F-4D97-AF65-F5344CB8AC3E}">
        <p14:creationId xmlns:p14="http://schemas.microsoft.com/office/powerpoint/2010/main" val="22966688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714F471-9472-A348-B0AA-72E0EE082BBD}" type="datetimeFigureOut">
              <a:rPr lang="en-US" smtClean="0"/>
              <a:t>3/29/16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A8ED99B-8B3C-4F42-AED2-2AA769688E61}" type="slidenum">
              <a:rPr lang="en-US" smtClean="0"/>
              <a:t>‹#›</a:t>
            </a:fld>
            <a:endParaRPr lang="en-US" dirty="0"/>
          </a:p>
        </p:txBody>
      </p:sp>
    </p:spTree>
    <p:extLst>
      <p:ext uri="{BB962C8B-B14F-4D97-AF65-F5344CB8AC3E}">
        <p14:creationId xmlns:p14="http://schemas.microsoft.com/office/powerpoint/2010/main" val="2791092422"/>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714F471-9472-A348-B0AA-72E0EE082BBD}" type="datetimeFigureOut">
              <a:rPr lang="en-US" smtClean="0"/>
              <a:t>3/29/16</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A8ED99B-8B3C-4F42-AED2-2AA769688E61}" type="slidenum">
              <a:rPr lang="en-US" smtClean="0"/>
              <a:t>‹#›</a:t>
            </a:fld>
            <a:endParaRPr lang="en-US" dirty="0"/>
          </a:p>
        </p:txBody>
      </p:sp>
    </p:spTree>
    <p:extLst>
      <p:ext uri="{BB962C8B-B14F-4D97-AF65-F5344CB8AC3E}">
        <p14:creationId xmlns:p14="http://schemas.microsoft.com/office/powerpoint/2010/main" val="164109794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HOW WE GOT HERE</a:t>
            </a:r>
            <a:endParaRPr lang="en-US" dirty="0"/>
          </a:p>
        </p:txBody>
      </p:sp>
      <p:sp>
        <p:nvSpPr>
          <p:cNvPr id="3" name="Subtitle 2"/>
          <p:cNvSpPr>
            <a:spLocks noGrp="1"/>
          </p:cNvSpPr>
          <p:nvPr>
            <p:ph type="subTitle" idx="1"/>
          </p:nvPr>
        </p:nvSpPr>
        <p:spPr/>
        <p:txBody>
          <a:bodyPr>
            <a:normAutofit/>
          </a:bodyPr>
          <a:lstStyle/>
          <a:p>
            <a:r>
              <a:rPr lang="en-US" sz="2000" dirty="0" smtClean="0"/>
              <a:t>RELIGION; SCIENCE AND AMERICAN CULTURE</a:t>
            </a:r>
            <a:endParaRPr lang="en-US" sz="2000" dirty="0"/>
          </a:p>
        </p:txBody>
      </p:sp>
    </p:spTree>
    <p:extLst>
      <p:ext uri="{BB962C8B-B14F-4D97-AF65-F5344CB8AC3E}">
        <p14:creationId xmlns:p14="http://schemas.microsoft.com/office/powerpoint/2010/main" val="5652780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94754"/>
            <a:ext cx="8229600" cy="5985498"/>
          </a:xfrm>
        </p:spPr>
        <p:txBody>
          <a:bodyPr/>
          <a:lstStyle/>
          <a:p>
            <a:r>
              <a:rPr lang="en-US" dirty="0"/>
              <a:t>In Gen. 7 – clean animals would be preserved in more abundance.  </a:t>
            </a:r>
            <a:r>
              <a:rPr lang="en-US" dirty="0" smtClean="0"/>
              <a:t>Because there would have been a problem when </a:t>
            </a:r>
            <a:r>
              <a:rPr lang="en-US" dirty="0"/>
              <a:t>Noah sacrificed after the landing of the </a:t>
            </a:r>
            <a:r>
              <a:rPr lang="en-US" dirty="0" smtClean="0"/>
              <a:t>ark -- </a:t>
            </a:r>
            <a:endParaRPr lang="en-US" dirty="0"/>
          </a:p>
          <a:p>
            <a:r>
              <a:rPr lang="en-US" dirty="0"/>
              <a:t>				</a:t>
            </a:r>
            <a:r>
              <a:rPr lang="en-US" sz="2400" dirty="0"/>
              <a:t>(Chap. 8 vs. 20 “then Noah built an altar to the Lord, and took of every clean animal and every clean bird, and offered burnt offering on the altar.</a:t>
            </a:r>
            <a:r>
              <a:rPr lang="en-US" sz="2400" dirty="0" smtClean="0"/>
              <a:t>”)</a:t>
            </a:r>
          </a:p>
          <a:p>
            <a:endParaRPr lang="en-US" sz="2400" dirty="0"/>
          </a:p>
          <a:p>
            <a:r>
              <a:rPr lang="en-US" dirty="0"/>
              <a:t>			</a:t>
            </a:r>
            <a:r>
              <a:rPr lang="en-US" dirty="0" smtClean="0"/>
              <a:t>the </a:t>
            </a:r>
            <a:r>
              <a:rPr lang="en-US" dirty="0"/>
              <a:t>whole </a:t>
            </a:r>
            <a:r>
              <a:rPr lang="en-US" dirty="0" smtClean="0"/>
              <a:t>species would have been destroyed.</a:t>
            </a:r>
            <a:r>
              <a:rPr lang="en-US" dirty="0" smtClean="0">
                <a:effectLst/>
              </a:rPr>
              <a:t> </a:t>
            </a:r>
            <a:endParaRPr lang="en-US" dirty="0"/>
          </a:p>
        </p:txBody>
      </p:sp>
    </p:spTree>
    <p:extLst>
      <p:ext uri="{BB962C8B-B14F-4D97-AF65-F5344CB8AC3E}">
        <p14:creationId xmlns:p14="http://schemas.microsoft.com/office/powerpoint/2010/main" val="6009293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912866"/>
          </a:xfrm>
        </p:spPr>
        <p:txBody>
          <a:bodyPr>
            <a:normAutofit/>
          </a:bodyPr>
          <a:lstStyle/>
          <a:p>
            <a:r>
              <a:rPr lang="en-US" dirty="0" smtClean="0"/>
              <a:t>Scan chapters: what names are given to God?</a:t>
            </a:r>
            <a:endParaRPr lang="en-US" dirty="0"/>
          </a:p>
        </p:txBody>
      </p:sp>
      <p:sp>
        <p:nvSpPr>
          <p:cNvPr id="3" name="Content Placeholder 2"/>
          <p:cNvSpPr>
            <a:spLocks noGrp="1"/>
          </p:cNvSpPr>
          <p:nvPr>
            <p:ph idx="1"/>
          </p:nvPr>
        </p:nvSpPr>
        <p:spPr>
          <a:xfrm>
            <a:off x="457200" y="2187504"/>
            <a:ext cx="8229600" cy="3938659"/>
          </a:xfrm>
        </p:spPr>
        <p:txBody>
          <a:bodyPr/>
          <a:lstStyle/>
          <a:p>
            <a:endParaRPr lang="en-US" dirty="0"/>
          </a:p>
        </p:txBody>
      </p:sp>
    </p:spTree>
    <p:extLst>
      <p:ext uri="{BB962C8B-B14F-4D97-AF65-F5344CB8AC3E}">
        <p14:creationId xmlns:p14="http://schemas.microsoft.com/office/powerpoint/2010/main" val="40737250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sz="4000" dirty="0" smtClean="0"/>
              <a:t>There is an interchange of the names of God – “Elohim” (God) and “Yahweh” (Lord) throughout the chapters.</a:t>
            </a:r>
            <a:r>
              <a:rPr lang="en-US" sz="4000" dirty="0" smtClean="0">
                <a:effectLst/>
              </a:rPr>
              <a:t> </a:t>
            </a:r>
            <a:endParaRPr lang="en-US" sz="4000" dirty="0" smtClean="0"/>
          </a:p>
          <a:p>
            <a:r>
              <a:rPr lang="en-US" dirty="0" smtClean="0"/>
              <a:t>(i.e. – one version (the “J”) is inter-woven with another version (the “E”).</a:t>
            </a:r>
            <a:endParaRPr lang="en-US" dirty="0"/>
          </a:p>
        </p:txBody>
      </p:sp>
    </p:spTree>
    <p:extLst>
      <p:ext uri="{BB962C8B-B14F-4D97-AF65-F5344CB8AC3E}">
        <p14:creationId xmlns:p14="http://schemas.microsoft.com/office/powerpoint/2010/main" val="37666745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Genesis 7: 11</a:t>
            </a:r>
            <a:endParaRPr lang="en-US" dirty="0"/>
          </a:p>
        </p:txBody>
      </p:sp>
      <p:sp>
        <p:nvSpPr>
          <p:cNvPr id="3" name="Content Placeholder 2"/>
          <p:cNvSpPr>
            <a:spLocks noGrp="1"/>
          </p:cNvSpPr>
          <p:nvPr>
            <p:ph idx="1"/>
          </p:nvPr>
        </p:nvSpPr>
        <p:spPr/>
        <p:txBody>
          <a:bodyPr/>
          <a:lstStyle/>
          <a:p>
            <a:r>
              <a:rPr lang="en-US" dirty="0"/>
              <a:t>“In the 600</a:t>
            </a:r>
            <a:r>
              <a:rPr lang="en-US" baseline="30000" dirty="0"/>
              <a:t>th</a:t>
            </a:r>
            <a:r>
              <a:rPr lang="en-US" dirty="0"/>
              <a:t> year of Noah’s life, in the 2</a:t>
            </a:r>
            <a:r>
              <a:rPr lang="en-US" baseline="30000" dirty="0"/>
              <a:t>nd</a:t>
            </a:r>
            <a:r>
              <a:rPr lang="en-US" dirty="0"/>
              <a:t> month, on the 17</a:t>
            </a:r>
            <a:r>
              <a:rPr lang="en-US" baseline="30000" dirty="0"/>
              <a:t>th</a:t>
            </a:r>
            <a:r>
              <a:rPr lang="en-US" dirty="0"/>
              <a:t> day of the month,</a:t>
            </a:r>
          </a:p>
          <a:p>
            <a:r>
              <a:rPr lang="en-US" dirty="0"/>
              <a:t>				 on that day all the fountains of the great deep burst forth, and the windows of the heavens were opened</a:t>
            </a:r>
            <a:r>
              <a:rPr lang="en-US"/>
              <a:t>.</a:t>
            </a:r>
            <a:r>
              <a:rPr lang="en-US" smtClean="0"/>
              <a:t>”</a:t>
            </a:r>
          </a:p>
          <a:p>
            <a:endParaRPr lang="en-US" dirty="0"/>
          </a:p>
          <a:p>
            <a:r>
              <a:rPr lang="en-US" dirty="0"/>
              <a:t>			</a:t>
            </a:r>
            <a:r>
              <a:rPr lang="en-US" dirty="0" smtClean="0"/>
              <a:t>Cosmogony </a:t>
            </a:r>
            <a:r>
              <a:rPr lang="en-US" dirty="0"/>
              <a:t>handout.</a:t>
            </a:r>
            <a:r>
              <a:rPr lang="en-US" dirty="0" smtClean="0">
                <a:effectLst/>
              </a:rPr>
              <a:t> </a:t>
            </a:r>
            <a:endParaRPr lang="en-US" dirty="0"/>
          </a:p>
        </p:txBody>
      </p:sp>
    </p:spTree>
    <p:extLst>
      <p:ext uri="{BB962C8B-B14F-4D97-AF65-F5344CB8AC3E}">
        <p14:creationId xmlns:p14="http://schemas.microsoft.com/office/powerpoint/2010/main" val="240871242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3</a:t>
            </a:r>
            <a:r>
              <a:rPr lang="en-US" baseline="30000" dirty="0" smtClean="0"/>
              <a:t>rd</a:t>
            </a:r>
            <a:r>
              <a:rPr lang="en-US" dirty="0" smtClean="0"/>
              <a:t> Assignment:</a:t>
            </a:r>
            <a:br>
              <a:rPr lang="en-US" dirty="0" smtClean="0"/>
            </a:br>
            <a:endParaRPr lang="en-US" dirty="0"/>
          </a:p>
        </p:txBody>
      </p:sp>
      <p:sp>
        <p:nvSpPr>
          <p:cNvPr id="3" name="Content Placeholder 2"/>
          <p:cNvSpPr>
            <a:spLocks noGrp="1"/>
          </p:cNvSpPr>
          <p:nvPr>
            <p:ph idx="1"/>
          </p:nvPr>
        </p:nvSpPr>
        <p:spPr>
          <a:xfrm>
            <a:off x="457200" y="1417638"/>
            <a:ext cx="8229600" cy="4708525"/>
          </a:xfrm>
        </p:spPr>
        <p:txBody>
          <a:bodyPr>
            <a:normAutofit/>
          </a:bodyPr>
          <a:lstStyle/>
          <a:p>
            <a:r>
              <a:rPr lang="en-US" sz="4000" dirty="0"/>
              <a:t> 2</a:t>
            </a:r>
            <a:r>
              <a:rPr lang="en-US" sz="4000" baseline="30000" dirty="0"/>
              <a:t>nd</a:t>
            </a:r>
            <a:r>
              <a:rPr lang="en-US" sz="4000" dirty="0"/>
              <a:t> Samuel 21: </a:t>
            </a:r>
            <a:r>
              <a:rPr lang="en-US" sz="4000" dirty="0" smtClean="0"/>
              <a:t>19</a:t>
            </a:r>
          </a:p>
          <a:p>
            <a:pPr marL="1828800" lvl="4" indent="0">
              <a:buNone/>
            </a:pPr>
            <a:endParaRPr lang="en-US" sz="2800" dirty="0" smtClean="0"/>
          </a:p>
          <a:p>
            <a:r>
              <a:rPr lang="en-US" sz="4000" dirty="0" smtClean="0"/>
              <a:t>Who </a:t>
            </a:r>
            <a:r>
              <a:rPr lang="en-US" sz="4000" dirty="0" err="1" smtClean="0"/>
              <a:t>dunnit</a:t>
            </a:r>
            <a:r>
              <a:rPr lang="en-US" sz="4000" dirty="0" smtClean="0"/>
              <a:t>?</a:t>
            </a:r>
          </a:p>
          <a:p>
            <a:endParaRPr lang="en-US" sz="4000" dirty="0"/>
          </a:p>
          <a:p>
            <a:r>
              <a:rPr lang="en-US" sz="4000" dirty="0" smtClean="0"/>
              <a:t>David or </a:t>
            </a:r>
          </a:p>
          <a:p>
            <a:r>
              <a:rPr lang="en-US" sz="4000" dirty="0" smtClean="0"/>
              <a:t>Elhanan, son of </a:t>
            </a:r>
            <a:r>
              <a:rPr lang="en-US" sz="4000" dirty="0" err="1" smtClean="0"/>
              <a:t>Jaare-oregim</a:t>
            </a:r>
            <a:r>
              <a:rPr lang="en-US" sz="4000" dirty="0" smtClean="0"/>
              <a:t>?</a:t>
            </a:r>
            <a:endParaRPr lang="en-US" sz="4000" dirty="0"/>
          </a:p>
        </p:txBody>
      </p:sp>
    </p:spTree>
    <p:extLst>
      <p:ext uri="{BB962C8B-B14F-4D97-AF65-F5344CB8AC3E}">
        <p14:creationId xmlns:p14="http://schemas.microsoft.com/office/powerpoint/2010/main" val="366284787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Theories:</a:t>
            </a:r>
            <a:endParaRPr lang="en-US" dirty="0"/>
          </a:p>
        </p:txBody>
      </p:sp>
      <p:sp>
        <p:nvSpPr>
          <p:cNvPr id="3" name="Content Placeholder 2"/>
          <p:cNvSpPr>
            <a:spLocks noGrp="1"/>
          </p:cNvSpPr>
          <p:nvPr>
            <p:ph idx="1"/>
          </p:nvPr>
        </p:nvSpPr>
        <p:spPr/>
        <p:txBody>
          <a:bodyPr>
            <a:normAutofit fontScale="92500" lnSpcReduction="10000"/>
          </a:bodyPr>
          <a:lstStyle/>
          <a:p>
            <a:r>
              <a:rPr lang="en-US" dirty="0"/>
              <a:t>				1.	They both killed giants named Goliath...(highly unlikely)</a:t>
            </a:r>
          </a:p>
          <a:p>
            <a:r>
              <a:rPr lang="en-US" dirty="0"/>
              <a:t> </a:t>
            </a:r>
          </a:p>
          <a:p>
            <a:r>
              <a:rPr lang="en-US" dirty="0"/>
              <a:t>				2.	David and Elhanan are one person, </a:t>
            </a:r>
          </a:p>
          <a:p>
            <a:r>
              <a:rPr lang="en-US" dirty="0"/>
              <a:t>							David is his “Kingly” name and Elhanan is his common name. </a:t>
            </a:r>
          </a:p>
          <a:p>
            <a:r>
              <a:rPr lang="en-US" dirty="0"/>
              <a:t>			</a:t>
            </a:r>
            <a:r>
              <a:rPr lang="en-US" dirty="0" smtClean="0"/>
              <a:t>(Problem: this </a:t>
            </a:r>
            <a:r>
              <a:rPr lang="en-US" dirty="0"/>
              <a:t>ignores the clear inference </a:t>
            </a:r>
            <a:r>
              <a:rPr lang="en-US" dirty="0" smtClean="0"/>
              <a:t>of: David </a:t>
            </a:r>
            <a:r>
              <a:rPr lang="en-US" dirty="0"/>
              <a:t>is king and Elhanan is an obscure warrior-servant</a:t>
            </a:r>
            <a:r>
              <a:rPr lang="en-US" dirty="0" smtClean="0"/>
              <a:t>.)</a:t>
            </a:r>
            <a:endParaRPr lang="en-US" dirty="0"/>
          </a:p>
          <a:p>
            <a:endParaRPr lang="en-US" dirty="0"/>
          </a:p>
        </p:txBody>
      </p:sp>
    </p:spTree>
    <p:extLst>
      <p:ext uri="{BB962C8B-B14F-4D97-AF65-F5344CB8AC3E}">
        <p14:creationId xmlns:p14="http://schemas.microsoft.com/office/powerpoint/2010/main" val="97506677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76912"/>
            <a:ext cx="8229600" cy="5121082"/>
          </a:xfrm>
        </p:spPr>
        <p:txBody>
          <a:bodyPr>
            <a:normAutofit fontScale="92500" lnSpcReduction="10000"/>
          </a:bodyPr>
          <a:lstStyle/>
          <a:p>
            <a:r>
              <a:rPr lang="en-US" dirty="0"/>
              <a:t>	</a:t>
            </a:r>
            <a:r>
              <a:rPr lang="en-US" dirty="0" smtClean="0"/>
              <a:t>3</a:t>
            </a:r>
            <a:r>
              <a:rPr lang="en-US" dirty="0"/>
              <a:t>.	A 3</a:t>
            </a:r>
            <a:r>
              <a:rPr lang="en-US" baseline="30000" dirty="0"/>
              <a:t>rd</a:t>
            </a:r>
            <a:r>
              <a:rPr lang="en-US" dirty="0"/>
              <a:t> reference to this battle is found in 1</a:t>
            </a:r>
            <a:r>
              <a:rPr lang="en-US" baseline="30000" dirty="0"/>
              <a:t>st</a:t>
            </a:r>
            <a:r>
              <a:rPr lang="en-US" dirty="0"/>
              <a:t> Chronicles 20:5.</a:t>
            </a:r>
          </a:p>
          <a:p>
            <a:r>
              <a:rPr lang="en-US" dirty="0"/>
              <a:t>			</a:t>
            </a:r>
            <a:r>
              <a:rPr lang="en-US" dirty="0" smtClean="0"/>
              <a:t>The </a:t>
            </a:r>
            <a:r>
              <a:rPr lang="en-US" dirty="0"/>
              <a:t>narrative </a:t>
            </a:r>
            <a:r>
              <a:rPr lang="en-US" dirty="0" smtClean="0"/>
              <a:t>tries </a:t>
            </a:r>
            <a:r>
              <a:rPr lang="en-US" dirty="0"/>
              <a:t>to solve the problem by claiming that David killed Goliath, while Elhanan killed Goliath’s brother.</a:t>
            </a:r>
          </a:p>
          <a:p>
            <a:r>
              <a:rPr lang="en-US" dirty="0"/>
              <a:t>		</a:t>
            </a:r>
            <a:r>
              <a:rPr lang="en-US" dirty="0" smtClean="0"/>
              <a:t>Problem: Chronicles </a:t>
            </a:r>
            <a:r>
              <a:rPr lang="en-US" dirty="0"/>
              <a:t>was written much later than 1</a:t>
            </a:r>
            <a:r>
              <a:rPr lang="en-US" baseline="30000" dirty="0"/>
              <a:t>st</a:t>
            </a:r>
            <a:r>
              <a:rPr lang="en-US" dirty="0"/>
              <a:t> and 2</a:t>
            </a:r>
            <a:r>
              <a:rPr lang="en-US" baseline="30000" dirty="0"/>
              <a:t>nd</a:t>
            </a:r>
            <a:r>
              <a:rPr lang="en-US" dirty="0"/>
              <a:t> </a:t>
            </a:r>
            <a:r>
              <a:rPr lang="en-US" dirty="0" smtClean="0"/>
              <a:t>Samuel. </a:t>
            </a:r>
            <a:r>
              <a:rPr lang="en-US" dirty="0"/>
              <a:t> </a:t>
            </a:r>
            <a:r>
              <a:rPr lang="en-US" dirty="0" smtClean="0"/>
              <a:t>The </a:t>
            </a:r>
            <a:r>
              <a:rPr lang="en-US" dirty="0"/>
              <a:t>author i</a:t>
            </a:r>
            <a:r>
              <a:rPr lang="en-US" dirty="0" smtClean="0"/>
              <a:t>s </a:t>
            </a:r>
            <a:r>
              <a:rPr lang="en-US" dirty="0"/>
              <a:t>trying to resolve the contradictions that he found in earlier sources</a:t>
            </a:r>
            <a:r>
              <a:rPr lang="en-US" dirty="0" smtClean="0"/>
              <a:t>.</a:t>
            </a:r>
            <a:endParaRPr lang="en-US" dirty="0"/>
          </a:p>
          <a:p>
            <a:r>
              <a:rPr lang="en-US" dirty="0"/>
              <a:t> </a:t>
            </a:r>
          </a:p>
          <a:p>
            <a:r>
              <a:rPr lang="en-US" dirty="0" smtClean="0"/>
              <a:t>{This </a:t>
            </a:r>
            <a:r>
              <a:rPr lang="en-US" dirty="0"/>
              <a:t>p</a:t>
            </a:r>
            <a:r>
              <a:rPr lang="en-US" dirty="0" smtClean="0"/>
              <a:t>rocess is called “Harmonizing.”}</a:t>
            </a:r>
            <a:r>
              <a:rPr lang="en-US" dirty="0"/>
              <a:t>	</a:t>
            </a:r>
          </a:p>
        </p:txBody>
      </p:sp>
    </p:spTree>
    <p:extLst>
      <p:ext uri="{BB962C8B-B14F-4D97-AF65-F5344CB8AC3E}">
        <p14:creationId xmlns:p14="http://schemas.microsoft.com/office/powerpoint/2010/main" val="41991045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	4.	A man named Elhanan killed Goliath and later tradition linked the event to the more famous David....</a:t>
            </a:r>
          </a:p>
          <a:p>
            <a:r>
              <a:rPr lang="en-US" dirty="0"/>
              <a:t>						 </a:t>
            </a:r>
          </a:p>
          <a:p>
            <a:r>
              <a:rPr lang="en-US" dirty="0"/>
              <a:t>		</a:t>
            </a:r>
            <a:r>
              <a:rPr lang="en-US" dirty="0" smtClean="0"/>
              <a:t>5</a:t>
            </a:r>
            <a:r>
              <a:rPr lang="en-US" dirty="0"/>
              <a:t>.	Or it is connected with an anti-monarchy viewpoint.  (In support of “Israel does not need a king” view</a:t>
            </a:r>
            <a:r>
              <a:rPr lang="en-US" dirty="0" smtClean="0"/>
              <a:t>.)</a:t>
            </a:r>
            <a:endParaRPr lang="en-US" dirty="0"/>
          </a:p>
          <a:p>
            <a:endParaRPr lang="en-US" dirty="0"/>
          </a:p>
        </p:txBody>
      </p:sp>
    </p:spTree>
    <p:extLst>
      <p:ext uri="{BB962C8B-B14F-4D97-AF65-F5344CB8AC3E}">
        <p14:creationId xmlns:p14="http://schemas.microsoft.com/office/powerpoint/2010/main" val="346118053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 to Into. </a:t>
            </a:r>
            <a:r>
              <a:rPr lang="en-US" dirty="0" smtClean="0">
                <a:sym typeface="Wingdings"/>
              </a:rPr>
              <a:t></a:t>
            </a:r>
            <a:endParaRPr lang="en-US" dirty="0"/>
          </a:p>
        </p:txBody>
      </p:sp>
      <p:sp>
        <p:nvSpPr>
          <p:cNvPr id="3" name="Content Placeholder 2"/>
          <p:cNvSpPr>
            <a:spLocks noGrp="1"/>
          </p:cNvSpPr>
          <p:nvPr>
            <p:ph idx="1"/>
          </p:nvPr>
        </p:nvSpPr>
        <p:spPr/>
        <p:txBody>
          <a:bodyPr/>
          <a:lstStyle/>
          <a:p>
            <a:r>
              <a:rPr lang="en-US" dirty="0" smtClean="0"/>
              <a:t>I.</a:t>
            </a:r>
            <a:r>
              <a:rPr lang="en-US" dirty="0"/>
              <a:t>	THUS:	</a:t>
            </a:r>
            <a:r>
              <a:rPr lang="en-US" dirty="0" smtClean="0"/>
              <a:t>IMPORTANT </a:t>
            </a:r>
            <a:r>
              <a:rPr lang="en-US" dirty="0"/>
              <a:t>TO APPROACH THE BIBLE 	</a:t>
            </a:r>
            <a:r>
              <a:rPr lang="en-US" dirty="0" smtClean="0"/>
              <a:t>WITHOUT PRECONVIEVED NOTIONS. </a:t>
            </a:r>
          </a:p>
          <a:p>
            <a:pPr lvl="1"/>
            <a:r>
              <a:rPr lang="en-US" dirty="0" smtClean="0"/>
              <a:t>(USE THE  TOOLS OF ARCHEAOLOGY, TEXTUAL STUDIES, HISTORY, INFO. FROM DEAD SEA SCROLLS, NAG HAMMADI LIBRARY, ETC.)</a:t>
            </a:r>
            <a:endParaRPr lang="en-US" dirty="0"/>
          </a:p>
        </p:txBody>
      </p:sp>
    </p:spTree>
    <p:extLst>
      <p:ext uri="{BB962C8B-B14F-4D97-AF65-F5344CB8AC3E}">
        <p14:creationId xmlns:p14="http://schemas.microsoft.com/office/powerpoint/2010/main" val="426489768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sz="4800" dirty="0" smtClean="0"/>
              <a:t>II.	The Reality of Modern American Religious Culture</a:t>
            </a:r>
            <a:r>
              <a:rPr lang="en-US" sz="4000" dirty="0" smtClean="0"/>
              <a:t> Is:</a:t>
            </a:r>
            <a:endParaRPr lang="en-US" dirty="0"/>
          </a:p>
        </p:txBody>
      </p:sp>
    </p:spTree>
    <p:extLst>
      <p:ext uri="{BB962C8B-B14F-4D97-AF65-F5344CB8AC3E}">
        <p14:creationId xmlns:p14="http://schemas.microsoft.com/office/powerpoint/2010/main" val="33657797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lstStyle/>
          <a:p>
            <a:pPr marL="1828800" lvl="4" indent="0">
              <a:buNone/>
            </a:pPr>
            <a:r>
              <a:rPr lang="en-US" sz="3200" dirty="0" smtClean="0"/>
              <a:t>	First Assignment</a:t>
            </a:r>
          </a:p>
          <a:p>
            <a:endParaRPr lang="en-US" dirty="0"/>
          </a:p>
          <a:p>
            <a:r>
              <a:rPr lang="en-US" dirty="0" smtClean="0"/>
              <a:t>GROUP 1:		Genesis 1: 10-27</a:t>
            </a:r>
          </a:p>
          <a:p>
            <a:endParaRPr lang="en-US" dirty="0"/>
          </a:p>
          <a:p>
            <a:r>
              <a:rPr lang="en-US" dirty="0" smtClean="0"/>
              <a:t>Group 2:			Genesis 2:	4(b)-22</a:t>
            </a:r>
          </a:p>
          <a:p>
            <a:endParaRPr lang="en-US" dirty="0"/>
          </a:p>
          <a:p>
            <a:r>
              <a:rPr lang="en-US" dirty="0" smtClean="0"/>
              <a:t>Assignment:			Find: </a:t>
            </a:r>
          </a:p>
          <a:p>
            <a:pPr lvl="2"/>
            <a:r>
              <a:rPr lang="en-US" dirty="0" smtClean="0"/>
              <a:t>1.	The order of creation. (i.e. what was created first, second, etc.)</a:t>
            </a:r>
          </a:p>
          <a:p>
            <a:pPr lvl="2"/>
            <a:endParaRPr lang="en-US" dirty="0"/>
          </a:p>
          <a:p>
            <a:pPr lvl="2"/>
            <a:r>
              <a:rPr lang="en-US" dirty="0" smtClean="0"/>
              <a:t>2.	The name for the deity that is used in that section.  (i.e. what is the name given to God?)</a:t>
            </a:r>
            <a:endParaRPr lang="en-US" dirty="0"/>
          </a:p>
        </p:txBody>
      </p:sp>
    </p:spTree>
    <p:extLst>
      <p:ext uri="{BB962C8B-B14F-4D97-AF65-F5344CB8AC3E}">
        <p14:creationId xmlns:p14="http://schemas.microsoft.com/office/powerpoint/2010/main" val="151549020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Block Arc 5"/>
          <p:cNvSpPr/>
          <p:nvPr/>
        </p:nvSpPr>
        <p:spPr>
          <a:xfrm>
            <a:off x="1287701" y="846776"/>
            <a:ext cx="6473784" cy="2696156"/>
          </a:xfrm>
          <a:prstGeom prst="blockArc">
            <a:avLst>
              <a:gd name="adj1" fmla="val 10771567"/>
              <a:gd name="adj2" fmla="val 0"/>
              <a:gd name="adj3" fmla="val 25000"/>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11" name="Rectangle 10"/>
          <p:cNvSpPr/>
          <p:nvPr/>
        </p:nvSpPr>
        <p:spPr>
          <a:xfrm>
            <a:off x="899627" y="2413338"/>
            <a:ext cx="3492668" cy="2800767"/>
          </a:xfrm>
          <a:prstGeom prst="rect">
            <a:avLst/>
          </a:prstGeom>
        </p:spPr>
        <p:txBody>
          <a:bodyPr wrap="square">
            <a:spAutoFit/>
          </a:bodyPr>
          <a:lstStyle/>
          <a:p>
            <a:r>
              <a:rPr lang="en-US" sz="2800" dirty="0" smtClean="0"/>
              <a:t>- “</a:t>
            </a:r>
            <a:r>
              <a:rPr lang="en-US" sz="2800" dirty="0"/>
              <a:t>Conservative”				</a:t>
            </a:r>
          </a:p>
          <a:p>
            <a:r>
              <a:rPr lang="en-US" sz="2800" dirty="0" smtClean="0"/>
              <a:t>- “</a:t>
            </a:r>
            <a:r>
              <a:rPr lang="en-US" sz="2800" dirty="0"/>
              <a:t>Harmonizing”				</a:t>
            </a:r>
          </a:p>
          <a:p>
            <a:r>
              <a:rPr lang="en-US" sz="2800" dirty="0" smtClean="0"/>
              <a:t>- “</a:t>
            </a:r>
            <a:r>
              <a:rPr lang="en-US" sz="2800" dirty="0"/>
              <a:t>Literal” </a:t>
            </a:r>
            <a:r>
              <a:rPr lang="en-US" sz="2800" dirty="0" smtClean="0"/>
              <a:t>Reading</a:t>
            </a:r>
            <a:r>
              <a:rPr lang="en-US" dirty="0"/>
              <a:t>										</a:t>
            </a:r>
          </a:p>
        </p:txBody>
      </p:sp>
      <p:sp>
        <p:nvSpPr>
          <p:cNvPr id="12" name="TextBox 11"/>
          <p:cNvSpPr txBox="1"/>
          <p:nvPr/>
        </p:nvSpPr>
        <p:spPr>
          <a:xfrm>
            <a:off x="6244468" y="2574111"/>
            <a:ext cx="2681240" cy="3108544"/>
          </a:xfrm>
          <a:prstGeom prst="rect">
            <a:avLst/>
          </a:prstGeom>
          <a:noFill/>
        </p:spPr>
        <p:txBody>
          <a:bodyPr wrap="square" rtlCol="0">
            <a:spAutoFit/>
          </a:bodyPr>
          <a:lstStyle/>
          <a:p>
            <a:r>
              <a:rPr lang="en-US" sz="2800" dirty="0" smtClean="0"/>
              <a:t>- “Liberal”</a:t>
            </a:r>
          </a:p>
          <a:p>
            <a:r>
              <a:rPr lang="en-US" sz="2800" dirty="0" smtClean="0"/>
              <a:t>- Accepting of modern Biblical study techniques.</a:t>
            </a:r>
          </a:p>
          <a:p>
            <a:r>
              <a:rPr lang="en-US" sz="2800" dirty="0" smtClean="0"/>
              <a:t>- Non-literal interpretations.</a:t>
            </a:r>
            <a:endParaRPr lang="en-US" sz="2800" dirty="0"/>
          </a:p>
        </p:txBody>
      </p:sp>
    </p:spTree>
    <p:extLst>
      <p:ext uri="{BB962C8B-B14F-4D97-AF65-F5344CB8AC3E}">
        <p14:creationId xmlns:p14="http://schemas.microsoft.com/office/powerpoint/2010/main" val="262060793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a:t>
            </a:r>
            <a:r>
              <a:rPr lang="en-US" baseline="30000" dirty="0" smtClean="0"/>
              <a:t>st</a:t>
            </a:r>
            <a:r>
              <a:rPr lang="en-US" dirty="0" smtClean="0"/>
              <a:t> Proposition:</a:t>
            </a:r>
            <a:endParaRPr lang="en-US" dirty="0"/>
          </a:p>
        </p:txBody>
      </p:sp>
      <p:sp>
        <p:nvSpPr>
          <p:cNvPr id="3" name="Content Placeholder 2"/>
          <p:cNvSpPr>
            <a:spLocks noGrp="1"/>
          </p:cNvSpPr>
          <p:nvPr>
            <p:ph idx="1"/>
          </p:nvPr>
        </p:nvSpPr>
        <p:spPr/>
        <p:txBody>
          <a:bodyPr>
            <a:normAutofit/>
          </a:bodyPr>
          <a:lstStyle/>
          <a:p>
            <a:pPr algn="ctr"/>
            <a:r>
              <a:rPr lang="en-US" sz="4800" dirty="0" smtClean="0"/>
              <a:t>To Understand Western Culture’s View of Nature – </a:t>
            </a:r>
          </a:p>
          <a:p>
            <a:pPr algn="ctr"/>
            <a:r>
              <a:rPr lang="en-US" sz="4800" dirty="0" smtClean="0"/>
              <a:t>			Look to Its Judeo-Christian Roots. </a:t>
            </a:r>
            <a:endParaRPr lang="en-US" sz="4800" dirty="0"/>
          </a:p>
        </p:txBody>
      </p:sp>
    </p:spTree>
    <p:extLst>
      <p:ext uri="{BB962C8B-B14F-4D97-AF65-F5344CB8AC3E}">
        <p14:creationId xmlns:p14="http://schemas.microsoft.com/office/powerpoint/2010/main" val="351113578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BACKGROUND:</a:t>
            </a:r>
            <a:endParaRPr lang="en-US" dirty="0"/>
          </a:p>
        </p:txBody>
      </p:sp>
      <p:sp>
        <p:nvSpPr>
          <p:cNvPr id="3" name="Content Placeholder 2"/>
          <p:cNvSpPr>
            <a:spLocks noGrp="1"/>
          </p:cNvSpPr>
          <p:nvPr>
            <p:ph idx="1"/>
          </p:nvPr>
        </p:nvSpPr>
        <p:spPr/>
        <p:txBody>
          <a:bodyPr>
            <a:normAutofit lnSpcReduction="10000"/>
          </a:bodyPr>
          <a:lstStyle/>
          <a:p>
            <a:r>
              <a:rPr lang="en-US" sz="3600" dirty="0" smtClean="0"/>
              <a:t>God of Old Testament: A God of “History”</a:t>
            </a:r>
          </a:p>
          <a:p>
            <a:pPr lvl="1"/>
            <a:r>
              <a:rPr lang="en-US" sz="3600" dirty="0" smtClean="0"/>
              <a:t>“God of Abraham, Isaac, and Jacob;” the God of the Exodus.</a:t>
            </a:r>
          </a:p>
          <a:p>
            <a:pPr lvl="3"/>
            <a:r>
              <a:rPr lang="en-US" sz="2800" dirty="0" smtClean="0"/>
              <a:t>He will use the forces of nature to serve His Purpose.</a:t>
            </a:r>
          </a:p>
          <a:p>
            <a:pPr lvl="3"/>
            <a:r>
              <a:rPr lang="en-US" sz="2800" dirty="0" smtClean="0"/>
              <a:t>Example:</a:t>
            </a:r>
          </a:p>
          <a:p>
            <a:pPr marL="1371600" lvl="3" indent="0">
              <a:buNone/>
            </a:pPr>
            <a:r>
              <a:rPr lang="en-US" sz="2800" dirty="0" smtClean="0"/>
              <a:t>	The Principal Religious Ceremony in Israel’s Salvation History is Passover</a:t>
            </a:r>
          </a:p>
          <a:p>
            <a:endParaRPr lang="en-US" dirty="0"/>
          </a:p>
        </p:txBody>
      </p:sp>
    </p:spTree>
    <p:extLst>
      <p:ext uri="{BB962C8B-B14F-4D97-AF65-F5344CB8AC3E}">
        <p14:creationId xmlns:p14="http://schemas.microsoft.com/office/powerpoint/2010/main" val="61862747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41362"/>
          </a:xfrm>
        </p:spPr>
        <p:txBody>
          <a:bodyPr>
            <a:normAutofit fontScale="90000"/>
          </a:bodyPr>
          <a:lstStyle/>
          <a:p>
            <a:r>
              <a:rPr lang="en-US" dirty="0"/>
              <a:t>Gods of Fertile Crescent: </a:t>
            </a:r>
            <a:br>
              <a:rPr lang="en-US" dirty="0"/>
            </a:br>
            <a:endParaRPr lang="en-US" dirty="0"/>
          </a:p>
        </p:txBody>
      </p:sp>
      <p:sp>
        <p:nvSpPr>
          <p:cNvPr id="3" name="Content Placeholder 2"/>
          <p:cNvSpPr>
            <a:spLocks noGrp="1"/>
          </p:cNvSpPr>
          <p:nvPr>
            <p:ph idx="1"/>
          </p:nvPr>
        </p:nvSpPr>
        <p:spPr>
          <a:xfrm>
            <a:off x="457200" y="1016000"/>
            <a:ext cx="8229600" cy="5164667"/>
          </a:xfrm>
        </p:spPr>
        <p:txBody>
          <a:bodyPr>
            <a:normAutofit/>
          </a:bodyPr>
          <a:lstStyle/>
          <a:p>
            <a:r>
              <a:rPr lang="en-US" sz="3600" dirty="0" smtClean="0"/>
              <a:t>In the </a:t>
            </a:r>
            <a:r>
              <a:rPr lang="en-US" sz="3600" dirty="0"/>
              <a:t>“nature religions” of the Fertile Crescent – </a:t>
            </a:r>
          </a:p>
          <a:p>
            <a:r>
              <a:rPr lang="en-US" sz="3600" dirty="0"/>
              <a:t>			</a:t>
            </a:r>
            <a:r>
              <a:rPr lang="en-US" sz="3600" dirty="0" smtClean="0"/>
              <a:t>Creation </a:t>
            </a:r>
            <a:r>
              <a:rPr lang="en-US" sz="3600" dirty="0"/>
              <a:t>was a cyclical pattern (reflected in the mythology of Babylon, Egypt, Canaan, etc.</a:t>
            </a:r>
            <a:r>
              <a:rPr lang="en-US" sz="3600" dirty="0" smtClean="0"/>
              <a:t>).</a:t>
            </a:r>
            <a:endParaRPr lang="en-US" sz="3600" dirty="0"/>
          </a:p>
          <a:p>
            <a:r>
              <a:rPr lang="en-US" sz="3600" dirty="0"/>
              <a:t>				</a:t>
            </a:r>
            <a:r>
              <a:rPr lang="en-US" sz="3600" dirty="0" smtClean="0"/>
              <a:t>It </a:t>
            </a:r>
            <a:r>
              <a:rPr lang="en-US" sz="3600" dirty="0"/>
              <a:t>had to be re-enacted each </a:t>
            </a:r>
            <a:r>
              <a:rPr lang="en-US" sz="3600" dirty="0" smtClean="0"/>
              <a:t>year through </a:t>
            </a:r>
            <a:r>
              <a:rPr lang="en-US" sz="3600" dirty="0"/>
              <a:t>cultic ceremonies</a:t>
            </a:r>
            <a:r>
              <a:rPr lang="en-US" sz="3600" dirty="0" smtClean="0"/>
              <a:t> (to insure that life continued)</a:t>
            </a:r>
            <a:r>
              <a:rPr lang="en-US" sz="3600" dirty="0"/>
              <a:t>.</a:t>
            </a:r>
          </a:p>
          <a:p>
            <a:endParaRPr lang="en-US" sz="3600" dirty="0"/>
          </a:p>
        </p:txBody>
      </p:sp>
    </p:spTree>
    <p:extLst>
      <p:ext uri="{BB962C8B-B14F-4D97-AF65-F5344CB8AC3E}">
        <p14:creationId xmlns:p14="http://schemas.microsoft.com/office/powerpoint/2010/main" val="300589322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Beliefs about Nature we inherited:</a:t>
            </a:r>
            <a:endParaRPr lang="en-US" dirty="0"/>
          </a:p>
        </p:txBody>
      </p:sp>
      <p:sp>
        <p:nvSpPr>
          <p:cNvPr id="3" name="Content Placeholder 2"/>
          <p:cNvSpPr>
            <a:spLocks noGrp="1"/>
          </p:cNvSpPr>
          <p:nvPr>
            <p:ph idx="1"/>
          </p:nvPr>
        </p:nvSpPr>
        <p:spPr/>
        <p:txBody>
          <a:bodyPr/>
          <a:lstStyle/>
          <a:p>
            <a:r>
              <a:rPr lang="en-US" b="1" dirty="0"/>
              <a:t>I.	GENESIS CHAPTERS 1 AND 2 </a:t>
            </a:r>
            <a:r>
              <a:rPr lang="en-US" b="1" dirty="0" smtClean="0"/>
              <a:t>–CREATION </a:t>
            </a:r>
            <a:r>
              <a:rPr lang="en-US" b="1" dirty="0"/>
              <a:t>STORIES.</a:t>
            </a:r>
            <a:endParaRPr lang="en-US" dirty="0"/>
          </a:p>
          <a:p>
            <a:pPr marL="0" indent="0">
              <a:buNone/>
            </a:pPr>
            <a:r>
              <a:rPr lang="en-US" dirty="0"/>
              <a:t> </a:t>
            </a:r>
          </a:p>
          <a:p>
            <a:r>
              <a:rPr lang="en-US" dirty="0"/>
              <a:t>	</a:t>
            </a:r>
            <a:r>
              <a:rPr lang="en-US" dirty="0" smtClean="0"/>
              <a:t>A.	</a:t>
            </a:r>
            <a:r>
              <a:rPr lang="en-US" u="sng" dirty="0" smtClean="0"/>
              <a:t>Separation </a:t>
            </a:r>
            <a:r>
              <a:rPr lang="en-US" u="sng" dirty="0"/>
              <a:t>of Order from Chaos</a:t>
            </a:r>
            <a:r>
              <a:rPr lang="en-US" dirty="0" smtClean="0"/>
              <a:t>.</a:t>
            </a:r>
          </a:p>
          <a:p>
            <a:endParaRPr lang="en-US" sz="2400" dirty="0"/>
          </a:p>
          <a:p>
            <a:r>
              <a:rPr lang="en-US" sz="2400" dirty="0" smtClean="0"/>
              <a:t>(Aside: GEN. 1: 1 – Hebrew Bible translates as: “When in the beginning ….”</a:t>
            </a:r>
            <a:r>
              <a:rPr lang="en-US" sz="2400" dirty="0"/>
              <a:t> </a:t>
            </a:r>
            <a:endParaRPr lang="en-US" sz="2400" dirty="0" smtClean="0"/>
          </a:p>
          <a:p>
            <a:r>
              <a:rPr lang="en-US" sz="2400" dirty="0" smtClean="0"/>
              <a:t>Thus</a:t>
            </a:r>
            <a:r>
              <a:rPr lang="en-US" sz="2400" dirty="0"/>
              <a:t>, the Earth begins as a mass of preexistent matter, with 4 </a:t>
            </a:r>
            <a:r>
              <a:rPr lang="en-US" sz="2400" dirty="0" smtClean="0"/>
              <a:t>components </a:t>
            </a:r>
            <a:r>
              <a:rPr lang="en-US" sz="2400" dirty="0"/>
              <a:t>or 4 key </a:t>
            </a:r>
            <a:r>
              <a:rPr lang="en-US" sz="2400" dirty="0" smtClean="0"/>
              <a:t>symbols- )</a:t>
            </a:r>
          </a:p>
          <a:p>
            <a:pPr lvl="2"/>
            <a:endParaRPr lang="en-US" dirty="0"/>
          </a:p>
          <a:p>
            <a:endParaRPr lang="en-US" dirty="0"/>
          </a:p>
        </p:txBody>
      </p:sp>
    </p:spTree>
    <p:extLst>
      <p:ext uri="{BB962C8B-B14F-4D97-AF65-F5344CB8AC3E}">
        <p14:creationId xmlns:p14="http://schemas.microsoft.com/office/powerpoint/2010/main" val="68235567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Verse 2:</a:t>
            </a:r>
            <a:endParaRPr lang="en-US" dirty="0"/>
          </a:p>
        </p:txBody>
      </p:sp>
      <p:sp>
        <p:nvSpPr>
          <p:cNvPr id="3" name="Content Placeholder 2"/>
          <p:cNvSpPr>
            <a:spLocks noGrp="1"/>
          </p:cNvSpPr>
          <p:nvPr>
            <p:ph idx="1"/>
          </p:nvPr>
        </p:nvSpPr>
        <p:spPr/>
        <p:txBody>
          <a:bodyPr/>
          <a:lstStyle/>
          <a:p>
            <a:r>
              <a:rPr lang="en-US" dirty="0"/>
              <a:t>	</a:t>
            </a:r>
            <a:r>
              <a:rPr lang="en-US" dirty="0" smtClean="0"/>
              <a:t>1</a:t>
            </a:r>
            <a:r>
              <a:rPr lang="en-US" dirty="0"/>
              <a:t>.	The Earth was “unformed and void.” </a:t>
            </a:r>
          </a:p>
          <a:p>
            <a:r>
              <a:rPr lang="en-US" dirty="0"/>
              <a:t>				</a:t>
            </a:r>
            <a:r>
              <a:rPr lang="en-US" dirty="0" smtClean="0"/>
              <a:t>Thus – a negative connotation, even dangerous.  </a:t>
            </a:r>
            <a:endParaRPr lang="en-US" dirty="0"/>
          </a:p>
          <a:p>
            <a:pPr marL="0" indent="0">
              <a:buNone/>
            </a:pPr>
            <a:r>
              <a:rPr lang="en-US" dirty="0"/>
              <a:t> </a:t>
            </a:r>
          </a:p>
          <a:p>
            <a:r>
              <a:rPr lang="en-US" dirty="0"/>
              <a:t>	</a:t>
            </a:r>
            <a:r>
              <a:rPr lang="en-US" dirty="0" smtClean="0"/>
              <a:t>2</a:t>
            </a:r>
            <a:r>
              <a:rPr lang="en-US" dirty="0"/>
              <a:t>.	Darkness.</a:t>
            </a:r>
          </a:p>
          <a:p>
            <a:r>
              <a:rPr lang="en-US" dirty="0"/>
              <a:t>				</a:t>
            </a:r>
            <a:r>
              <a:rPr lang="en-US" dirty="0" smtClean="0"/>
              <a:t> -- a </a:t>
            </a:r>
            <a:r>
              <a:rPr lang="en-US" dirty="0"/>
              <a:t>symbol of evil in many religious traditions, including those from the ancient Near East.  </a:t>
            </a:r>
          </a:p>
          <a:p>
            <a:endParaRPr lang="en-US" dirty="0"/>
          </a:p>
        </p:txBody>
      </p:sp>
    </p:spTree>
    <p:extLst>
      <p:ext uri="{BB962C8B-B14F-4D97-AF65-F5344CB8AC3E}">
        <p14:creationId xmlns:p14="http://schemas.microsoft.com/office/powerpoint/2010/main" val="2293267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23334"/>
            <a:ext cx="8229600" cy="5702830"/>
          </a:xfrm>
        </p:spPr>
        <p:txBody>
          <a:bodyPr>
            <a:normAutofit fontScale="92500"/>
          </a:bodyPr>
          <a:lstStyle/>
          <a:p>
            <a:r>
              <a:rPr lang="en-US" dirty="0"/>
              <a:t>3</a:t>
            </a:r>
            <a:r>
              <a:rPr lang="en-US" dirty="0" smtClean="0"/>
              <a:t>.</a:t>
            </a:r>
            <a:r>
              <a:rPr lang="en-US" dirty="0"/>
              <a:t>	</a:t>
            </a:r>
            <a:r>
              <a:rPr lang="en-US" dirty="0" smtClean="0"/>
              <a:t> “. . . face of the </a:t>
            </a:r>
            <a:r>
              <a:rPr lang="en-US" dirty="0"/>
              <a:t>deep.”</a:t>
            </a:r>
          </a:p>
          <a:p>
            <a:r>
              <a:rPr lang="en-US" dirty="0"/>
              <a:t>			</a:t>
            </a:r>
            <a:r>
              <a:rPr lang="en-US" dirty="0" smtClean="0"/>
              <a:t> </a:t>
            </a:r>
            <a:r>
              <a:rPr lang="en-US" dirty="0"/>
              <a:t>“The deep” refers to the great waters of the oceans, </a:t>
            </a:r>
            <a:r>
              <a:rPr lang="en-US" dirty="0" smtClean="0"/>
              <a:t>salt </a:t>
            </a:r>
            <a:r>
              <a:rPr lang="en-US" dirty="0"/>
              <a:t>water.  </a:t>
            </a:r>
          </a:p>
          <a:p>
            <a:r>
              <a:rPr lang="en-US" dirty="0"/>
              <a:t>			</a:t>
            </a:r>
            <a:r>
              <a:rPr lang="en-US" dirty="0" smtClean="0"/>
              <a:t>symbolic </a:t>
            </a:r>
            <a:r>
              <a:rPr lang="en-US" dirty="0"/>
              <a:t>of evil in the ancient Near East.  </a:t>
            </a:r>
          </a:p>
          <a:p>
            <a:r>
              <a:rPr lang="en-US" dirty="0"/>
              <a:t> 					</a:t>
            </a:r>
            <a:r>
              <a:rPr lang="en-US" dirty="0" smtClean="0"/>
              <a:t>Because </a:t>
            </a:r>
            <a:r>
              <a:rPr lang="en-US" dirty="0"/>
              <a:t>of the destructive nature of the oceans, </a:t>
            </a:r>
            <a:r>
              <a:rPr lang="en-US" dirty="0" smtClean="0"/>
              <a:t>with great </a:t>
            </a:r>
            <a:r>
              <a:rPr lang="en-US" dirty="0"/>
              <a:t>sea </a:t>
            </a:r>
            <a:r>
              <a:rPr lang="en-US" dirty="0" smtClean="0"/>
              <a:t>storms  - wrecking </a:t>
            </a:r>
            <a:r>
              <a:rPr lang="en-US" dirty="0"/>
              <a:t>ships and destroying coastlines</a:t>
            </a:r>
          </a:p>
          <a:p>
            <a:r>
              <a:rPr lang="en-US" dirty="0"/>
              <a:t>			</a:t>
            </a:r>
            <a:r>
              <a:rPr lang="en-US" dirty="0" smtClean="0"/>
              <a:t>			Also – salt in water, kills plants.  </a:t>
            </a:r>
          </a:p>
          <a:p>
            <a:endParaRPr lang="en-US" dirty="0"/>
          </a:p>
          <a:p>
            <a:r>
              <a:rPr lang="en-US" dirty="0"/>
              <a:t>		</a:t>
            </a:r>
            <a:r>
              <a:rPr lang="en-US" dirty="0" smtClean="0"/>
              <a:t>The </a:t>
            </a:r>
            <a:r>
              <a:rPr lang="en-US" dirty="0"/>
              <a:t>deep, therefore, is symbolic of </a:t>
            </a:r>
            <a:r>
              <a:rPr lang="en-US" dirty="0" smtClean="0"/>
              <a:t>evil and infertility.  </a:t>
            </a:r>
            <a:endParaRPr lang="en-US" dirty="0"/>
          </a:p>
          <a:p>
            <a:endParaRPr lang="en-US" dirty="0"/>
          </a:p>
        </p:txBody>
      </p:sp>
    </p:spTree>
    <p:extLst>
      <p:ext uri="{BB962C8B-B14F-4D97-AF65-F5344CB8AC3E}">
        <p14:creationId xmlns:p14="http://schemas.microsoft.com/office/powerpoint/2010/main" val="425567333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21734"/>
            <a:ext cx="8229600" cy="5804430"/>
          </a:xfrm>
        </p:spPr>
        <p:txBody>
          <a:bodyPr/>
          <a:lstStyle/>
          <a:p>
            <a:r>
              <a:rPr lang="en-US" dirty="0"/>
              <a:t>4.	The only item in this list that is not symbolic of chaos or evil is </a:t>
            </a:r>
            <a:r>
              <a:rPr lang="en-US" dirty="0" smtClean="0"/>
              <a:t>the “</a:t>
            </a:r>
            <a:r>
              <a:rPr lang="en-US" dirty="0"/>
              <a:t>wind from God.”</a:t>
            </a:r>
          </a:p>
          <a:p>
            <a:r>
              <a:rPr lang="en-US" dirty="0"/>
              <a:t> 			</a:t>
            </a:r>
            <a:r>
              <a:rPr lang="en-US" sz="2400" dirty="0" smtClean="0"/>
              <a:t>{Asides:</a:t>
            </a:r>
          </a:p>
          <a:p>
            <a:r>
              <a:rPr lang="en-US" sz="2400" dirty="0" smtClean="0"/>
              <a:t>a.	--	“</a:t>
            </a:r>
            <a:r>
              <a:rPr lang="en-US" sz="2400" dirty="0"/>
              <a:t>Spirit” and “wind” are the same word in Hebrew and </a:t>
            </a:r>
            <a:r>
              <a:rPr lang="en-US" sz="2400" dirty="0" smtClean="0"/>
              <a:t>most of the </a:t>
            </a:r>
            <a:r>
              <a:rPr lang="en-US" sz="2400" dirty="0"/>
              <a:t>recent translations go with the word “wind.”</a:t>
            </a:r>
          </a:p>
          <a:p>
            <a:pPr marL="0" indent="0">
              <a:buNone/>
            </a:pPr>
            <a:r>
              <a:rPr lang="en-US" sz="2400" dirty="0"/>
              <a:t>			</a:t>
            </a:r>
            <a:r>
              <a:rPr lang="en-US" sz="2400" dirty="0" smtClean="0"/>
              <a:t>Some older </a:t>
            </a:r>
            <a:r>
              <a:rPr lang="en-US" sz="2400" dirty="0"/>
              <a:t>translations, including the King James Version say, “The spirit of God.” </a:t>
            </a:r>
            <a:endParaRPr lang="en-US" sz="2400" dirty="0" smtClean="0"/>
          </a:p>
          <a:p>
            <a:pPr marL="457200" lvl="1" indent="0">
              <a:buNone/>
            </a:pPr>
            <a:r>
              <a:rPr lang="en-US" sz="2400" dirty="0" smtClean="0"/>
              <a:t>b.  --	</a:t>
            </a:r>
            <a:r>
              <a:rPr lang="en-US" sz="2400" dirty="0"/>
              <a:t>at the end of verse 2 -- </a:t>
            </a:r>
            <a:r>
              <a:rPr lang="en-US" sz="2400" dirty="0" smtClean="0"/>
              <a:t>the </a:t>
            </a:r>
            <a:r>
              <a:rPr lang="en-US" sz="2400" dirty="0"/>
              <a:t>“wind from God sweeping over the water . . .</a:t>
            </a:r>
            <a:r>
              <a:rPr lang="en-US" sz="2400" dirty="0" smtClean="0"/>
              <a:t>” -- This </a:t>
            </a:r>
            <a:r>
              <a:rPr lang="en-US" sz="2400" dirty="0"/>
              <a:t>water </a:t>
            </a:r>
            <a:r>
              <a:rPr lang="en-US" sz="2400" dirty="0" smtClean="0"/>
              <a:t>also represents </a:t>
            </a:r>
            <a:r>
              <a:rPr lang="en-US" sz="2400" dirty="0"/>
              <a:t>the salt water</a:t>
            </a:r>
            <a:r>
              <a:rPr lang="en-US" sz="2400" dirty="0" smtClean="0"/>
              <a:t>.</a:t>
            </a:r>
          </a:p>
          <a:p>
            <a:r>
              <a:rPr lang="en-US" sz="2400" dirty="0" smtClean="0"/>
              <a:t>Assumption: the “water already existed before God began “creating.”} </a:t>
            </a:r>
            <a:endParaRPr lang="en-US" sz="2400" dirty="0"/>
          </a:p>
        </p:txBody>
      </p:sp>
    </p:spTree>
    <p:extLst>
      <p:ext uri="{BB962C8B-B14F-4D97-AF65-F5344CB8AC3E}">
        <p14:creationId xmlns:p14="http://schemas.microsoft.com/office/powerpoint/2010/main" val="250167650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7867"/>
            <a:ext cx="8229600" cy="6045199"/>
          </a:xfrm>
        </p:spPr>
        <p:txBody>
          <a:bodyPr>
            <a:noAutofit/>
          </a:bodyPr>
          <a:lstStyle/>
          <a:p>
            <a:r>
              <a:rPr lang="en-US" sz="3600" dirty="0" smtClean="0"/>
              <a:t>Therefore: </a:t>
            </a:r>
          </a:p>
          <a:p>
            <a:r>
              <a:rPr lang="en-US" sz="3600" dirty="0" smtClean="0"/>
              <a:t>-</a:t>
            </a:r>
            <a:r>
              <a:rPr lang="en-US" sz="3600" dirty="0"/>
              <a:t>-  3 out of </a:t>
            </a:r>
            <a:r>
              <a:rPr lang="en-US" sz="3600" dirty="0" smtClean="0"/>
              <a:t>4 </a:t>
            </a:r>
            <a:r>
              <a:rPr lang="en-US" sz="3600" dirty="0"/>
              <a:t>elements are </a:t>
            </a:r>
            <a:r>
              <a:rPr lang="en-US" sz="3600" dirty="0" smtClean="0"/>
              <a:t>symbols </a:t>
            </a:r>
            <a:r>
              <a:rPr lang="en-US" sz="3600" dirty="0"/>
              <a:t>of chaos, </a:t>
            </a:r>
          </a:p>
          <a:p>
            <a:r>
              <a:rPr lang="en-US" sz="3600" dirty="0"/>
              <a:t>				</a:t>
            </a:r>
            <a:r>
              <a:rPr lang="en-US" sz="3600" dirty="0" smtClean="0"/>
              <a:t>representing that, </a:t>
            </a:r>
            <a:r>
              <a:rPr lang="en-US" sz="3600" dirty="0"/>
              <a:t>at its beginning before God </a:t>
            </a:r>
            <a:r>
              <a:rPr lang="en-US" sz="3600" dirty="0" smtClean="0"/>
              <a:t>completed any </a:t>
            </a:r>
            <a:r>
              <a:rPr lang="en-US" sz="3600" dirty="0"/>
              <a:t>creative activity, </a:t>
            </a:r>
            <a:r>
              <a:rPr lang="en-US" sz="3600" dirty="0" smtClean="0"/>
              <a:t>the nature </a:t>
            </a:r>
            <a:r>
              <a:rPr lang="en-US" sz="3600" dirty="0"/>
              <a:t>of the </a:t>
            </a:r>
            <a:r>
              <a:rPr lang="en-US" sz="3600" dirty="0" smtClean="0"/>
              <a:t>world was evil, dangerous, and destructive .</a:t>
            </a:r>
            <a:endParaRPr lang="en-US" sz="3600" dirty="0"/>
          </a:p>
          <a:p>
            <a:r>
              <a:rPr lang="en-US" sz="3600" dirty="0"/>
              <a:t>  </a:t>
            </a:r>
          </a:p>
          <a:p>
            <a:r>
              <a:rPr lang="en-US" sz="3600" dirty="0"/>
              <a:t>		</a:t>
            </a:r>
            <a:r>
              <a:rPr lang="en-US" sz="3600" u="sng" dirty="0"/>
              <a:t>God’s role is to bring order and goodness into a chaotic and evil </a:t>
            </a:r>
            <a:r>
              <a:rPr lang="en-US" sz="3600" u="sng" dirty="0" smtClean="0"/>
              <a:t>world</a:t>
            </a:r>
            <a:r>
              <a:rPr lang="en-US" sz="3600" dirty="0"/>
              <a:t>.</a:t>
            </a:r>
          </a:p>
        </p:txBody>
      </p:sp>
    </p:spTree>
    <p:extLst>
      <p:ext uri="{BB962C8B-B14F-4D97-AF65-F5344CB8AC3E}">
        <p14:creationId xmlns:p14="http://schemas.microsoft.com/office/powerpoint/2010/main" val="291023137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Verse 3:</a:t>
            </a:r>
            <a:endParaRPr lang="en-US" dirty="0"/>
          </a:p>
        </p:txBody>
      </p:sp>
      <p:sp>
        <p:nvSpPr>
          <p:cNvPr id="3" name="Content Placeholder 2"/>
          <p:cNvSpPr>
            <a:spLocks noGrp="1"/>
          </p:cNvSpPr>
          <p:nvPr>
            <p:ph idx="1"/>
          </p:nvPr>
        </p:nvSpPr>
        <p:spPr/>
        <p:txBody>
          <a:bodyPr>
            <a:normAutofit/>
          </a:bodyPr>
          <a:lstStyle/>
          <a:p>
            <a:r>
              <a:rPr lang="en-US" dirty="0" smtClean="0"/>
              <a:t>is the independent clause (the final part) of the Bible's very 1</a:t>
            </a:r>
            <a:r>
              <a:rPr lang="en-US" baseline="30000" dirty="0" smtClean="0"/>
              <a:t>st</a:t>
            </a:r>
            <a:r>
              <a:rPr lang="en-US" dirty="0" smtClean="0"/>
              <a:t> sentence. </a:t>
            </a:r>
          </a:p>
          <a:p>
            <a:r>
              <a:rPr lang="en-US" dirty="0" smtClean="0"/>
              <a:t>(In Hebrew, the first 3 verses are one sentence.)</a:t>
            </a:r>
          </a:p>
          <a:p>
            <a:endParaRPr lang="en-US" dirty="0" smtClean="0"/>
          </a:p>
          <a:p>
            <a:r>
              <a:rPr lang="en-US" dirty="0" smtClean="0"/>
              <a:t>Then God </a:t>
            </a:r>
            <a:r>
              <a:rPr lang="en-US" dirty="0"/>
              <a:t>said, </a:t>
            </a:r>
            <a:r>
              <a:rPr lang="en-US" dirty="0" smtClean="0"/>
              <a:t>“Let </a:t>
            </a:r>
            <a:r>
              <a:rPr lang="en-US" dirty="0"/>
              <a:t>there be light</a:t>
            </a:r>
            <a:r>
              <a:rPr lang="en-US" dirty="0" smtClean="0"/>
              <a:t>,” </a:t>
            </a:r>
            <a:r>
              <a:rPr lang="en-US" dirty="0"/>
              <a:t>and there was light</a:t>
            </a:r>
            <a:r>
              <a:rPr lang="en-US" dirty="0" smtClean="0"/>
              <a:t>. </a:t>
            </a:r>
          </a:p>
          <a:p>
            <a:endParaRPr lang="en-US" dirty="0"/>
          </a:p>
        </p:txBody>
      </p:sp>
    </p:spTree>
    <p:extLst>
      <p:ext uri="{BB962C8B-B14F-4D97-AF65-F5344CB8AC3E}">
        <p14:creationId xmlns:p14="http://schemas.microsoft.com/office/powerpoint/2010/main" val="6765936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GENESIS 1: 10-27</a:t>
            </a:r>
            <a:endParaRPr lang="en-US" dirty="0"/>
          </a:p>
        </p:txBody>
      </p:sp>
      <p:sp>
        <p:nvSpPr>
          <p:cNvPr id="3" name="Content Placeholder 2"/>
          <p:cNvSpPr>
            <a:spLocks noGrp="1"/>
          </p:cNvSpPr>
          <p:nvPr>
            <p:ph idx="1"/>
          </p:nvPr>
        </p:nvSpPr>
        <p:spPr/>
        <p:txBody>
          <a:bodyPr>
            <a:normAutofit fontScale="70000" lnSpcReduction="20000"/>
          </a:bodyPr>
          <a:lstStyle/>
          <a:p>
            <a:r>
              <a:rPr lang="en-US" dirty="0"/>
              <a:t>	1.	</a:t>
            </a:r>
            <a:r>
              <a:rPr lang="en-US" u="sng" dirty="0"/>
              <a:t>The Order of Creation</a:t>
            </a:r>
            <a:r>
              <a:rPr lang="en-US" dirty="0" smtClean="0"/>
              <a:t>:</a:t>
            </a:r>
            <a:r>
              <a:rPr lang="en-US" dirty="0"/>
              <a:t> </a:t>
            </a:r>
          </a:p>
          <a:p>
            <a:r>
              <a:rPr lang="en-US" dirty="0"/>
              <a:t>				day 3	--	vegetation.</a:t>
            </a:r>
          </a:p>
          <a:p>
            <a:r>
              <a:rPr lang="en-US" dirty="0"/>
              <a:t> </a:t>
            </a:r>
          </a:p>
          <a:p>
            <a:r>
              <a:rPr lang="en-US" dirty="0"/>
              <a:t>				day 4	--	Moon and Sun.</a:t>
            </a:r>
          </a:p>
          <a:p>
            <a:r>
              <a:rPr lang="en-US" dirty="0"/>
              <a:t> </a:t>
            </a:r>
          </a:p>
          <a:p>
            <a:r>
              <a:rPr lang="en-US" dirty="0"/>
              <a:t>				day 5	--	“living creatures”- i.e. the animal kingdom (including “great sea monsters.”)</a:t>
            </a:r>
          </a:p>
          <a:p>
            <a:r>
              <a:rPr lang="en-US" dirty="0"/>
              <a:t> </a:t>
            </a:r>
          </a:p>
          <a:p>
            <a:r>
              <a:rPr lang="en-US" dirty="0"/>
              <a:t>				day 6	--</a:t>
            </a:r>
          </a:p>
          <a:p>
            <a:r>
              <a:rPr lang="en-US" dirty="0"/>
              <a:t>					1</a:t>
            </a:r>
            <a:r>
              <a:rPr lang="en-US" baseline="30000" dirty="0"/>
              <a:t>st</a:t>
            </a:r>
            <a:r>
              <a:rPr lang="en-US" dirty="0"/>
              <a:t> stage	--	cattle and creeping things and wild animals of the earth of every kind</a:t>
            </a:r>
          </a:p>
          <a:p>
            <a:r>
              <a:rPr lang="en-US" dirty="0"/>
              <a:t> </a:t>
            </a:r>
          </a:p>
          <a:p>
            <a:r>
              <a:rPr lang="en-US" dirty="0"/>
              <a:t>					2</a:t>
            </a:r>
            <a:r>
              <a:rPr lang="en-US" baseline="30000" dirty="0"/>
              <a:t>nd</a:t>
            </a:r>
            <a:r>
              <a:rPr lang="en-US" dirty="0"/>
              <a:t> stage	--	“</a:t>
            </a:r>
            <a:r>
              <a:rPr lang="en-US" u="sng" dirty="0"/>
              <a:t>humankind</a:t>
            </a:r>
            <a:r>
              <a:rPr lang="en-US" dirty="0"/>
              <a:t> in his image, in the image of God he created them; male and female he created them.”</a:t>
            </a:r>
          </a:p>
          <a:p>
            <a:endParaRPr lang="en-US" dirty="0"/>
          </a:p>
        </p:txBody>
      </p:sp>
    </p:spTree>
    <p:extLst>
      <p:ext uri="{BB962C8B-B14F-4D97-AF65-F5344CB8AC3E}">
        <p14:creationId xmlns:p14="http://schemas.microsoft.com/office/powerpoint/2010/main" val="388214987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72534"/>
            <a:ext cx="8229600" cy="5753630"/>
          </a:xfrm>
        </p:spPr>
        <p:txBody>
          <a:bodyPr/>
          <a:lstStyle/>
          <a:p>
            <a:r>
              <a:rPr lang="en-US" dirty="0"/>
              <a:t>Light is a symbol of good.  It’s the antithesis of the darkness.  </a:t>
            </a:r>
            <a:endParaRPr lang="en-US" dirty="0" smtClean="0"/>
          </a:p>
          <a:p>
            <a:endParaRPr lang="en-US" dirty="0"/>
          </a:p>
          <a:p>
            <a:r>
              <a:rPr lang="en-US" dirty="0"/>
              <a:t>It is even described as being good </a:t>
            </a:r>
            <a:r>
              <a:rPr lang="en-US" dirty="0" smtClean="0"/>
              <a:t>-- in </a:t>
            </a:r>
            <a:r>
              <a:rPr lang="en-US" dirty="0"/>
              <a:t>verse </a:t>
            </a:r>
            <a:r>
              <a:rPr lang="en-US" dirty="0" smtClean="0"/>
              <a:t>4, </a:t>
            </a:r>
            <a:r>
              <a:rPr lang="en-US" dirty="0"/>
              <a:t>“God saw that the light was good.” </a:t>
            </a:r>
          </a:p>
          <a:p>
            <a:r>
              <a:rPr lang="en-US" sz="5400" dirty="0"/>
              <a:t>		</a:t>
            </a:r>
            <a:r>
              <a:rPr lang="en-US" sz="2400" dirty="0" smtClean="0"/>
              <a:t>{</a:t>
            </a:r>
            <a:r>
              <a:rPr lang="en-US" sz="2400" dirty="0"/>
              <a:t>Aside </a:t>
            </a:r>
            <a:r>
              <a:rPr lang="en-US" sz="2400" dirty="0" smtClean="0"/>
              <a:t>– This </a:t>
            </a:r>
            <a:r>
              <a:rPr lang="en-US" sz="2400" dirty="0"/>
              <a:t>refrain </a:t>
            </a:r>
            <a:r>
              <a:rPr lang="en-US" sz="2400" dirty="0" smtClean="0"/>
              <a:t>will </a:t>
            </a:r>
            <a:r>
              <a:rPr lang="en-US" sz="2400" dirty="0"/>
              <a:t>repeat throughout the story.  Almost everything that God creates </a:t>
            </a:r>
            <a:r>
              <a:rPr lang="en-US" sz="2400" dirty="0" smtClean="0"/>
              <a:t> “was </a:t>
            </a:r>
            <a:r>
              <a:rPr lang="en-US" sz="2400" dirty="0"/>
              <a:t>good</a:t>
            </a:r>
            <a:r>
              <a:rPr lang="en-US" sz="2400" dirty="0" smtClean="0"/>
              <a:t>.”} </a:t>
            </a:r>
            <a:endParaRPr lang="en-US" sz="2400" dirty="0"/>
          </a:p>
          <a:p>
            <a:endParaRPr lang="en-US" dirty="0"/>
          </a:p>
        </p:txBody>
      </p:sp>
    </p:spTree>
    <p:extLst>
      <p:ext uri="{BB962C8B-B14F-4D97-AF65-F5344CB8AC3E}">
        <p14:creationId xmlns:p14="http://schemas.microsoft.com/office/powerpoint/2010/main" val="23474552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Rest of Verse 4:</a:t>
            </a:r>
            <a:endParaRPr lang="en-US" dirty="0"/>
          </a:p>
        </p:txBody>
      </p:sp>
      <p:sp>
        <p:nvSpPr>
          <p:cNvPr id="3" name="Content Placeholder 2"/>
          <p:cNvSpPr>
            <a:spLocks noGrp="1"/>
          </p:cNvSpPr>
          <p:nvPr>
            <p:ph idx="1"/>
          </p:nvPr>
        </p:nvSpPr>
        <p:spPr/>
        <p:txBody>
          <a:bodyPr/>
          <a:lstStyle/>
          <a:p>
            <a:r>
              <a:rPr lang="en-US" sz="3600" dirty="0" smtClean="0"/>
              <a:t>“. . . ; “God separated </a:t>
            </a:r>
            <a:r>
              <a:rPr lang="en-US" sz="3600" dirty="0"/>
              <a:t>the light from the darkness,” </a:t>
            </a:r>
            <a:endParaRPr lang="en-US" sz="3600" dirty="0" smtClean="0"/>
          </a:p>
          <a:p>
            <a:r>
              <a:rPr lang="en-US" sz="3600" dirty="0" smtClean="0"/>
              <a:t>that </a:t>
            </a:r>
            <a:r>
              <a:rPr lang="en-US" sz="3600" dirty="0"/>
              <a:t>is, </a:t>
            </a:r>
            <a:r>
              <a:rPr lang="en-US" sz="3600" dirty="0" smtClean="0"/>
              <a:t>separating good </a:t>
            </a:r>
            <a:r>
              <a:rPr lang="en-US" sz="3600" dirty="0"/>
              <a:t>from </a:t>
            </a:r>
            <a:r>
              <a:rPr lang="en-US" sz="3600" dirty="0" smtClean="0"/>
              <a:t>evil</a:t>
            </a:r>
            <a:r>
              <a:rPr lang="en-US" dirty="0"/>
              <a:t>.</a:t>
            </a:r>
          </a:p>
          <a:p>
            <a:pPr marL="0" indent="0">
              <a:buNone/>
            </a:pPr>
            <a:r>
              <a:rPr lang="en-US" dirty="0"/>
              <a:t> </a:t>
            </a:r>
          </a:p>
          <a:p>
            <a:r>
              <a:rPr lang="en-US" dirty="0"/>
              <a:t>		</a:t>
            </a:r>
            <a:r>
              <a:rPr lang="en-US" sz="2400" dirty="0" smtClean="0"/>
              <a:t>This </a:t>
            </a:r>
            <a:r>
              <a:rPr lang="en-US" sz="2400" dirty="0"/>
              <a:t>is the first of several </a:t>
            </a:r>
            <a:r>
              <a:rPr lang="en-US" sz="2400" dirty="0" smtClean="0"/>
              <a:t>separations: the dome “separating the waters”, dry land from waters, the separating the day from the night, etc</a:t>
            </a:r>
            <a:r>
              <a:rPr lang="en-US" sz="2800" dirty="0" smtClean="0"/>
              <a:t>.</a:t>
            </a:r>
            <a:endParaRPr lang="en-US" sz="2800" dirty="0"/>
          </a:p>
        </p:txBody>
      </p:sp>
    </p:spTree>
    <p:extLst>
      <p:ext uri="{BB962C8B-B14F-4D97-AF65-F5344CB8AC3E}">
        <p14:creationId xmlns:p14="http://schemas.microsoft.com/office/powerpoint/2010/main" val="363066622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What is going on with these separations? </a:t>
            </a:r>
          </a:p>
        </p:txBody>
      </p:sp>
      <p:sp>
        <p:nvSpPr>
          <p:cNvPr id="3" name="Content Placeholder 2"/>
          <p:cNvSpPr>
            <a:spLocks noGrp="1"/>
          </p:cNvSpPr>
          <p:nvPr>
            <p:ph idx="1"/>
          </p:nvPr>
        </p:nvSpPr>
        <p:spPr/>
        <p:txBody>
          <a:bodyPr>
            <a:normAutofit/>
          </a:bodyPr>
          <a:lstStyle/>
          <a:p>
            <a:r>
              <a:rPr lang="en-US" dirty="0"/>
              <a:t>		</a:t>
            </a:r>
            <a:r>
              <a:rPr lang="en-US" sz="3600" dirty="0" smtClean="0"/>
              <a:t>The </a:t>
            </a:r>
            <a:r>
              <a:rPr lang="en-US" sz="3600" dirty="0"/>
              <a:t>Earth was in a chaotic state </a:t>
            </a:r>
            <a:r>
              <a:rPr lang="en-US" sz="3600" dirty="0" smtClean="0"/>
              <a:t>-- “</a:t>
            </a:r>
            <a:r>
              <a:rPr lang="en-US" sz="3600" dirty="0"/>
              <a:t>unformed and void</a:t>
            </a:r>
            <a:r>
              <a:rPr lang="en-US" sz="3600" dirty="0" smtClean="0"/>
              <a:t>” –</a:t>
            </a:r>
          </a:p>
          <a:p>
            <a:r>
              <a:rPr lang="en-US" sz="3600" dirty="0" smtClean="0"/>
              <a:t>God </a:t>
            </a:r>
            <a:r>
              <a:rPr lang="en-US" sz="3600" dirty="0"/>
              <a:t>is putting things into their separate categories. </a:t>
            </a:r>
            <a:endParaRPr lang="en-US" sz="3600" dirty="0" smtClean="0"/>
          </a:p>
          <a:p>
            <a:r>
              <a:rPr lang="en-US" sz="3600" dirty="0" smtClean="0"/>
              <a:t>Thus, </a:t>
            </a:r>
            <a:r>
              <a:rPr lang="en-US" sz="3600" dirty="0"/>
              <a:t>Creation </a:t>
            </a:r>
            <a:r>
              <a:rPr lang="en-US" sz="3600" dirty="0" smtClean="0"/>
              <a:t>is</a:t>
            </a:r>
            <a:r>
              <a:rPr lang="en-US" sz="3600" dirty="0"/>
              <a:t>	=	</a:t>
            </a:r>
            <a:r>
              <a:rPr lang="en-US" sz="3600" dirty="0" smtClean="0"/>
              <a:t>Bringing Order </a:t>
            </a:r>
            <a:r>
              <a:rPr lang="en-US" sz="3600" dirty="0"/>
              <a:t>out of Chaos,</a:t>
            </a:r>
          </a:p>
          <a:p>
            <a:pPr marL="0" indent="0">
              <a:buNone/>
            </a:pPr>
            <a:r>
              <a:rPr lang="en-US" sz="3600" dirty="0"/>
              <a:t>				</a:t>
            </a:r>
            <a:r>
              <a:rPr lang="en-US" sz="3600" dirty="0" smtClean="0"/>
              <a:t>-- Good </a:t>
            </a:r>
            <a:r>
              <a:rPr lang="en-US" sz="3600" dirty="0"/>
              <a:t>out of </a:t>
            </a:r>
            <a:r>
              <a:rPr lang="en-US" sz="3600" dirty="0" smtClean="0"/>
              <a:t>Evil. </a:t>
            </a:r>
            <a:endParaRPr lang="en-US" sz="3600" dirty="0"/>
          </a:p>
        </p:txBody>
      </p:sp>
    </p:spTree>
    <p:extLst>
      <p:ext uri="{BB962C8B-B14F-4D97-AF65-F5344CB8AC3E}">
        <p14:creationId xmlns:p14="http://schemas.microsoft.com/office/powerpoint/2010/main" val="49295253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		Monotheism.</a:t>
            </a:r>
            <a:endParaRPr lang="en-US" dirty="0"/>
          </a:p>
        </p:txBody>
      </p:sp>
      <p:sp>
        <p:nvSpPr>
          <p:cNvPr id="3" name="Content Placeholder 2"/>
          <p:cNvSpPr>
            <a:spLocks noGrp="1"/>
          </p:cNvSpPr>
          <p:nvPr>
            <p:ph idx="1"/>
          </p:nvPr>
        </p:nvSpPr>
        <p:spPr/>
        <p:txBody>
          <a:bodyPr>
            <a:normAutofit/>
          </a:bodyPr>
          <a:lstStyle/>
          <a:p>
            <a:r>
              <a:rPr lang="en-US" dirty="0" smtClean="0"/>
              <a:t>Most Religions of Antiquity:</a:t>
            </a:r>
          </a:p>
          <a:p>
            <a:pPr lvl="1"/>
            <a:r>
              <a:rPr lang="en-US" dirty="0" smtClean="0"/>
              <a:t>“Dynamism” – “Animism” – “Demonism”</a:t>
            </a:r>
          </a:p>
          <a:p>
            <a:r>
              <a:rPr lang="en-US" dirty="0"/>
              <a:t>T</a:t>
            </a:r>
            <a:r>
              <a:rPr lang="en-US" dirty="0" smtClean="0"/>
              <a:t>he </a:t>
            </a:r>
            <a:r>
              <a:rPr lang="en-US" dirty="0"/>
              <a:t>elements are controlled by the various </a:t>
            </a:r>
            <a:r>
              <a:rPr lang="en-US" dirty="0" smtClean="0"/>
              <a:t>gods. </a:t>
            </a:r>
            <a:endParaRPr lang="en-US" dirty="0"/>
          </a:p>
          <a:p>
            <a:pPr marL="0" indent="0">
              <a:buNone/>
            </a:pPr>
            <a:r>
              <a:rPr lang="en-US" dirty="0"/>
              <a:t>			T</a:t>
            </a:r>
            <a:r>
              <a:rPr lang="en-US" dirty="0" smtClean="0"/>
              <a:t>heir actions are conceived </a:t>
            </a:r>
            <a:r>
              <a:rPr lang="en-US" dirty="0"/>
              <a:t>as being due to the manipulation of </a:t>
            </a:r>
            <a:r>
              <a:rPr lang="en-US" dirty="0" smtClean="0"/>
              <a:t>some external </a:t>
            </a:r>
            <a:r>
              <a:rPr lang="en-US" dirty="0"/>
              <a:t>agent: a spirit or demon. </a:t>
            </a:r>
          </a:p>
        </p:txBody>
      </p:sp>
    </p:spTree>
    <p:extLst>
      <p:ext uri="{BB962C8B-B14F-4D97-AF65-F5344CB8AC3E}">
        <p14:creationId xmlns:p14="http://schemas.microsoft.com/office/powerpoint/2010/main" val="40878351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1: the 4</a:t>
            </a:r>
            <a:r>
              <a:rPr lang="en-US" baseline="30000" dirty="0" smtClean="0"/>
              <a:t>th</a:t>
            </a:r>
            <a:r>
              <a:rPr lang="en-US" dirty="0" smtClean="0"/>
              <a:t> Day.</a:t>
            </a:r>
            <a:endParaRPr lang="en-US" dirty="0"/>
          </a:p>
        </p:txBody>
      </p:sp>
      <p:sp>
        <p:nvSpPr>
          <p:cNvPr id="3" name="Content Placeholder 2"/>
          <p:cNvSpPr>
            <a:spLocks noGrp="1"/>
          </p:cNvSpPr>
          <p:nvPr>
            <p:ph idx="1"/>
          </p:nvPr>
        </p:nvSpPr>
        <p:spPr/>
        <p:txBody>
          <a:bodyPr>
            <a:normAutofit/>
          </a:bodyPr>
          <a:lstStyle/>
          <a:p>
            <a:r>
              <a:rPr lang="en-US" dirty="0" smtClean="0"/>
              <a:t>Verses 14-16: </a:t>
            </a:r>
          </a:p>
          <a:p>
            <a:r>
              <a:rPr lang="en-US" sz="2800" dirty="0" smtClean="0"/>
              <a:t>God  </a:t>
            </a:r>
            <a:r>
              <a:rPr lang="en-US" sz="2800" dirty="0"/>
              <a:t>said, </a:t>
            </a:r>
            <a:r>
              <a:rPr lang="en-US" sz="2800" dirty="0" smtClean="0"/>
              <a:t>“Let </a:t>
            </a:r>
            <a:r>
              <a:rPr lang="en-US" sz="2800" dirty="0"/>
              <a:t>there be lights in the </a:t>
            </a:r>
            <a:r>
              <a:rPr lang="en-US" sz="2800" dirty="0" smtClean="0"/>
              <a:t>dome of </a:t>
            </a:r>
            <a:r>
              <a:rPr lang="en-US" sz="2800" dirty="0"/>
              <a:t>sky to separate day from  </a:t>
            </a:r>
            <a:r>
              <a:rPr lang="en-US" sz="2800" dirty="0" smtClean="0"/>
              <a:t>night; </a:t>
            </a:r>
            <a:r>
              <a:rPr lang="en-US" sz="2800" dirty="0"/>
              <a:t>and </a:t>
            </a:r>
            <a:r>
              <a:rPr lang="en-US" sz="2800" dirty="0" smtClean="0"/>
              <a:t>let them be for signs </a:t>
            </a:r>
            <a:r>
              <a:rPr lang="en-US" sz="2800" dirty="0"/>
              <a:t>for </a:t>
            </a:r>
            <a:r>
              <a:rPr lang="en-US" sz="2800" dirty="0" smtClean="0"/>
              <a:t>seasons and for </a:t>
            </a:r>
            <a:r>
              <a:rPr lang="en-US" sz="2800" dirty="0"/>
              <a:t>the days and the </a:t>
            </a:r>
            <a:r>
              <a:rPr lang="en-US" sz="2800" dirty="0" smtClean="0"/>
              <a:t>years,</a:t>
            </a:r>
            <a:r>
              <a:rPr lang="en-US" sz="2800" dirty="0"/>
              <a:t> a</a:t>
            </a:r>
            <a:r>
              <a:rPr lang="en-US" sz="2800" dirty="0" smtClean="0"/>
              <a:t>nd let them be </a:t>
            </a:r>
            <a:r>
              <a:rPr lang="en-US" sz="2800" dirty="0"/>
              <a:t>lights in the </a:t>
            </a:r>
            <a:r>
              <a:rPr lang="en-US" sz="2800" dirty="0" smtClean="0"/>
              <a:t>dome of </a:t>
            </a:r>
            <a:r>
              <a:rPr lang="en-US" sz="2800" dirty="0"/>
              <a:t>the sky to </a:t>
            </a:r>
            <a:r>
              <a:rPr lang="en-US" sz="2800" dirty="0" smtClean="0"/>
              <a:t>give light to the earth” </a:t>
            </a:r>
            <a:r>
              <a:rPr lang="en-US" sz="2800" dirty="0"/>
              <a:t>and it was </a:t>
            </a:r>
            <a:r>
              <a:rPr lang="en-US" sz="2800" dirty="0" smtClean="0"/>
              <a:t>so. God </a:t>
            </a:r>
            <a:r>
              <a:rPr lang="en-US" sz="2800" dirty="0"/>
              <a:t>made the two great lights.  </a:t>
            </a:r>
            <a:r>
              <a:rPr lang="en-US" sz="2800" dirty="0" smtClean="0"/>
              <a:t>The </a:t>
            </a:r>
            <a:r>
              <a:rPr lang="en-US" sz="2800" dirty="0"/>
              <a:t>greater light to </a:t>
            </a:r>
            <a:r>
              <a:rPr lang="en-US" sz="2800" dirty="0" smtClean="0"/>
              <a:t>rule the </a:t>
            </a:r>
            <a:r>
              <a:rPr lang="en-US" sz="2800" dirty="0"/>
              <a:t>day and the lesser light to </a:t>
            </a:r>
            <a:r>
              <a:rPr lang="en-US" sz="2800" dirty="0" smtClean="0"/>
              <a:t>rule the </a:t>
            </a:r>
            <a:r>
              <a:rPr lang="en-US" sz="2800" dirty="0"/>
              <a:t>night and the stars</a:t>
            </a:r>
            <a:r>
              <a:rPr lang="en-US" sz="2800" dirty="0" smtClean="0"/>
              <a:t>. </a:t>
            </a:r>
            <a:r>
              <a:rPr lang="en-US" dirty="0" smtClean="0"/>
              <a:t> </a:t>
            </a:r>
            <a:endParaRPr lang="en-US" dirty="0"/>
          </a:p>
        </p:txBody>
      </p:sp>
    </p:spTree>
    <p:extLst>
      <p:ext uri="{BB962C8B-B14F-4D97-AF65-F5344CB8AC3E}">
        <p14:creationId xmlns:p14="http://schemas.microsoft.com/office/powerpoint/2010/main" val="138886088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a:t>NOTE:</a:t>
            </a:r>
            <a:r>
              <a:rPr lang="en-US" dirty="0"/>
              <a:t> 	the words "sun" and "moon" are not mentioned? </a:t>
            </a:r>
          </a:p>
        </p:txBody>
      </p:sp>
      <p:sp>
        <p:nvSpPr>
          <p:cNvPr id="3" name="Content Placeholder 2"/>
          <p:cNvSpPr>
            <a:spLocks noGrp="1"/>
          </p:cNvSpPr>
          <p:nvPr>
            <p:ph idx="1"/>
          </p:nvPr>
        </p:nvSpPr>
        <p:spPr/>
        <p:txBody>
          <a:bodyPr>
            <a:normAutofit lnSpcReduction="10000"/>
          </a:bodyPr>
          <a:lstStyle/>
          <a:p>
            <a:r>
              <a:rPr lang="en-US" dirty="0" smtClean="0"/>
              <a:t>Why? – </a:t>
            </a:r>
          </a:p>
          <a:p>
            <a:r>
              <a:rPr lang="en-US" dirty="0"/>
              <a:t>the  Hebrew word </a:t>
            </a:r>
            <a:r>
              <a:rPr lang="en-US" dirty="0" smtClean="0"/>
              <a:t>for "sun” – “</a:t>
            </a:r>
            <a:r>
              <a:rPr lang="en-US" dirty="0" err="1" smtClean="0"/>
              <a:t>Shemesh</a:t>
            </a:r>
            <a:r>
              <a:rPr lang="en-US" dirty="0" smtClean="0"/>
              <a:t>,”  is the </a:t>
            </a:r>
            <a:r>
              <a:rPr lang="en-US" dirty="0"/>
              <a:t>name of the Sun god in the Canaanite </a:t>
            </a:r>
            <a:r>
              <a:rPr lang="en-US" dirty="0" smtClean="0"/>
              <a:t>pantheon.</a:t>
            </a:r>
          </a:p>
          <a:p>
            <a:r>
              <a:rPr lang="en-US" dirty="0" smtClean="0"/>
              <a:t>{</a:t>
            </a:r>
            <a:r>
              <a:rPr lang="en-US" sz="2400" dirty="0" smtClean="0"/>
              <a:t>True in </a:t>
            </a:r>
            <a:r>
              <a:rPr lang="en-US" sz="2400" dirty="0"/>
              <a:t>almost all the pantheons of the ancient world.  </a:t>
            </a:r>
          </a:p>
          <a:p>
            <a:pPr marL="0" indent="0">
              <a:buNone/>
            </a:pPr>
            <a:r>
              <a:rPr lang="en-US" sz="2400" dirty="0"/>
              <a:t>	</a:t>
            </a:r>
            <a:r>
              <a:rPr lang="en-US" sz="2400" dirty="0" smtClean="0"/>
              <a:t>Ra</a:t>
            </a:r>
            <a:r>
              <a:rPr lang="en-US" sz="2400" dirty="0"/>
              <a:t>, the Sun god in Egypt, is also the basic word for "sun" in </a:t>
            </a:r>
            <a:r>
              <a:rPr lang="en-US" sz="2400" dirty="0" smtClean="0"/>
              <a:t>Egypt; and </a:t>
            </a:r>
            <a:r>
              <a:rPr lang="en-US" sz="2400" dirty="0"/>
              <a:t>Helios in Greece is the Greek word for "</a:t>
            </a:r>
            <a:r>
              <a:rPr lang="en-US" sz="2400" dirty="0" smtClean="0"/>
              <a:t>sun”</a:t>
            </a:r>
            <a:r>
              <a:rPr lang="en-US" dirty="0" smtClean="0"/>
              <a:t>.</a:t>
            </a:r>
            <a:r>
              <a:rPr lang="en-US" dirty="0"/>
              <a:t>} </a:t>
            </a:r>
            <a:endParaRPr lang="en-US" dirty="0" smtClean="0"/>
          </a:p>
          <a:p>
            <a:pPr marL="0" indent="0">
              <a:buNone/>
            </a:pPr>
            <a:r>
              <a:rPr lang="en-US" dirty="0" smtClean="0"/>
              <a:t>Equally, the Hebrew for “moon” is also the name of the Canaanite deity.</a:t>
            </a:r>
            <a:endParaRPr lang="en-US" dirty="0"/>
          </a:p>
        </p:txBody>
      </p:sp>
    </p:spTree>
    <p:extLst>
      <p:ext uri="{BB962C8B-B14F-4D97-AF65-F5344CB8AC3E}">
        <p14:creationId xmlns:p14="http://schemas.microsoft.com/office/powerpoint/2010/main" val="181460582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62467"/>
            <a:ext cx="8229600" cy="6223000"/>
          </a:xfrm>
        </p:spPr>
        <p:txBody>
          <a:bodyPr>
            <a:normAutofit lnSpcReduction="10000"/>
          </a:bodyPr>
          <a:lstStyle/>
          <a:p>
            <a:r>
              <a:rPr lang="en-US" dirty="0"/>
              <a:t>T</a:t>
            </a:r>
            <a:r>
              <a:rPr lang="en-US" dirty="0" smtClean="0"/>
              <a:t>he </a:t>
            </a:r>
            <a:r>
              <a:rPr lang="en-US" dirty="0"/>
              <a:t>Hebrew language, </a:t>
            </a:r>
            <a:r>
              <a:rPr lang="en-US" dirty="0" smtClean="0"/>
              <a:t>is </a:t>
            </a:r>
            <a:r>
              <a:rPr lang="en-US" dirty="0"/>
              <a:t>an ancient Semitic language, or to be more exact, a dialect of the Canaanite language.  </a:t>
            </a:r>
          </a:p>
          <a:p>
            <a:r>
              <a:rPr lang="en-US" dirty="0"/>
              <a:t>		</a:t>
            </a:r>
            <a:r>
              <a:rPr lang="en-US" dirty="0" smtClean="0"/>
              <a:t>The </a:t>
            </a:r>
            <a:r>
              <a:rPr lang="en-US" dirty="0"/>
              <a:t>land of Canaan was shared by the Israelites </a:t>
            </a:r>
            <a:r>
              <a:rPr lang="en-US" dirty="0" smtClean="0"/>
              <a:t>and </a:t>
            </a:r>
            <a:r>
              <a:rPr lang="en-US" dirty="0"/>
              <a:t>the people of </a:t>
            </a:r>
            <a:r>
              <a:rPr lang="en-US" dirty="0" smtClean="0"/>
              <a:t>Canaan.</a:t>
            </a:r>
          </a:p>
          <a:p>
            <a:r>
              <a:rPr lang="en-US" dirty="0"/>
              <a:t>			</a:t>
            </a:r>
            <a:r>
              <a:rPr lang="en-US" dirty="0" smtClean="0"/>
              <a:t>And, </a:t>
            </a:r>
            <a:r>
              <a:rPr lang="en-US" dirty="0"/>
              <a:t>they </a:t>
            </a:r>
            <a:r>
              <a:rPr lang="en-US" dirty="0" smtClean="0"/>
              <a:t>spoke basically </a:t>
            </a:r>
            <a:r>
              <a:rPr lang="en-US" dirty="0"/>
              <a:t>the same language, </a:t>
            </a:r>
            <a:r>
              <a:rPr lang="en-US" dirty="0" smtClean="0"/>
              <a:t>just different  </a:t>
            </a:r>
            <a:r>
              <a:rPr lang="en-US" dirty="0"/>
              <a:t>dialects, not differing any more than the various dialects of  </a:t>
            </a:r>
            <a:r>
              <a:rPr lang="en-US" dirty="0" smtClean="0"/>
              <a:t>English: British-English </a:t>
            </a:r>
            <a:r>
              <a:rPr lang="en-US" dirty="0"/>
              <a:t>from </a:t>
            </a:r>
            <a:r>
              <a:rPr lang="en-US" dirty="0" smtClean="0"/>
              <a:t>American-English </a:t>
            </a:r>
            <a:r>
              <a:rPr lang="en-US" dirty="0"/>
              <a:t>from </a:t>
            </a:r>
            <a:r>
              <a:rPr lang="en-US" dirty="0" smtClean="0"/>
              <a:t>Australian-English or Boston-English </a:t>
            </a:r>
            <a:r>
              <a:rPr lang="en-US" dirty="0"/>
              <a:t>from </a:t>
            </a:r>
            <a:r>
              <a:rPr lang="en-US" dirty="0" smtClean="0"/>
              <a:t>Texas-English.  </a:t>
            </a:r>
            <a:endParaRPr lang="en-US" dirty="0"/>
          </a:p>
          <a:p>
            <a:r>
              <a:rPr lang="en-US" dirty="0"/>
              <a:t>			</a:t>
            </a:r>
            <a:r>
              <a:rPr lang="en-US" dirty="0" smtClean="0"/>
              <a:t>They </a:t>
            </a:r>
            <a:r>
              <a:rPr lang="en-US" dirty="0"/>
              <a:t>could all speak to one another and understand </a:t>
            </a:r>
            <a:r>
              <a:rPr lang="en-US" dirty="0" smtClean="0"/>
              <a:t>each other. </a:t>
            </a:r>
            <a:endParaRPr lang="en-US" dirty="0"/>
          </a:p>
        </p:txBody>
      </p:sp>
    </p:spTree>
    <p:extLst>
      <p:ext uri="{BB962C8B-B14F-4D97-AF65-F5344CB8AC3E}">
        <p14:creationId xmlns:p14="http://schemas.microsoft.com/office/powerpoint/2010/main" val="185389030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2: Back to Vs. 10.</a:t>
            </a:r>
            <a:endParaRPr lang="en-US" dirty="0"/>
          </a:p>
        </p:txBody>
      </p:sp>
      <p:sp>
        <p:nvSpPr>
          <p:cNvPr id="3" name="Content Placeholder 2"/>
          <p:cNvSpPr>
            <a:spLocks noGrp="1"/>
          </p:cNvSpPr>
          <p:nvPr>
            <p:ph idx="1"/>
          </p:nvPr>
        </p:nvSpPr>
        <p:spPr/>
        <p:txBody>
          <a:bodyPr>
            <a:normAutofit/>
          </a:bodyPr>
          <a:lstStyle/>
          <a:p>
            <a:r>
              <a:rPr lang="en-US" dirty="0" smtClean="0"/>
              <a:t>“. . . And the waters that were gathered together he called Seas.”</a:t>
            </a:r>
          </a:p>
          <a:p>
            <a:r>
              <a:rPr lang="en-US" dirty="0"/>
              <a:t>N</a:t>
            </a:r>
            <a:r>
              <a:rPr lang="en-US" dirty="0" smtClean="0"/>
              <a:t>otice - the </a:t>
            </a:r>
            <a:r>
              <a:rPr lang="en-US" dirty="0"/>
              <a:t>waters are called "seas" – i.e. </a:t>
            </a:r>
            <a:r>
              <a:rPr lang="en-US" dirty="0" smtClean="0"/>
              <a:t>plural</a:t>
            </a:r>
            <a:r>
              <a:rPr lang="en-US" dirty="0"/>
              <a:t>.  </a:t>
            </a:r>
          </a:p>
          <a:p>
            <a:pPr marL="0" indent="0">
              <a:buNone/>
            </a:pPr>
            <a:r>
              <a:rPr lang="en-US" dirty="0"/>
              <a:t>		</a:t>
            </a:r>
            <a:r>
              <a:rPr lang="en-US" dirty="0" smtClean="0"/>
              <a:t>(Why not </a:t>
            </a:r>
            <a:r>
              <a:rPr lang="en-US" dirty="0"/>
              <a:t>the word "sea" in the singular?)</a:t>
            </a:r>
          </a:p>
          <a:p>
            <a:r>
              <a:rPr lang="en-US" dirty="0"/>
              <a:t>	B</a:t>
            </a:r>
            <a:r>
              <a:rPr lang="en-US" dirty="0" smtClean="0"/>
              <a:t>ecause </a:t>
            </a:r>
            <a:r>
              <a:rPr lang="en-US" dirty="0"/>
              <a:t>the word "sea" in the singular, </a:t>
            </a:r>
            <a:r>
              <a:rPr lang="en-US" dirty="0" smtClean="0"/>
              <a:t> </a:t>
            </a:r>
            <a:r>
              <a:rPr lang="en-US" dirty="0"/>
              <a:t>in Hebrew is “yam,” </a:t>
            </a:r>
            <a:r>
              <a:rPr lang="en-US" dirty="0" smtClean="0"/>
              <a:t>- also </a:t>
            </a:r>
            <a:r>
              <a:rPr lang="en-US" dirty="0"/>
              <a:t>the name of the sea god </a:t>
            </a:r>
            <a:r>
              <a:rPr lang="en-US" dirty="0" smtClean="0"/>
              <a:t>to the </a:t>
            </a:r>
            <a:r>
              <a:rPr lang="en-US" dirty="0"/>
              <a:t>ancient </a:t>
            </a:r>
            <a:r>
              <a:rPr lang="en-US" dirty="0" smtClean="0"/>
              <a:t>Canaanites.</a:t>
            </a:r>
            <a:endParaRPr lang="en-US" dirty="0"/>
          </a:p>
        </p:txBody>
      </p:sp>
    </p:spTree>
    <p:extLst>
      <p:ext uri="{BB962C8B-B14F-4D97-AF65-F5344CB8AC3E}">
        <p14:creationId xmlns:p14="http://schemas.microsoft.com/office/powerpoint/2010/main" val="131027455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3: Chap. 2: 1-3</a:t>
            </a:r>
            <a:endParaRPr lang="en-US" dirty="0"/>
          </a:p>
        </p:txBody>
      </p:sp>
      <p:sp>
        <p:nvSpPr>
          <p:cNvPr id="3" name="Content Placeholder 2"/>
          <p:cNvSpPr>
            <a:spLocks noGrp="1"/>
          </p:cNvSpPr>
          <p:nvPr>
            <p:ph idx="1"/>
          </p:nvPr>
        </p:nvSpPr>
        <p:spPr/>
        <p:txBody>
          <a:bodyPr/>
          <a:lstStyle/>
          <a:p>
            <a:r>
              <a:rPr lang="en-US" dirty="0" smtClean="0"/>
              <a:t>“Thus the heavens and the earth were finished, and all their multitude.  And on the seventh day God finished the work that he had done, and he rested on the seventh day from all the work that he had done.  So God blessed the seventh day and hallowed it, because on it God rested from all the work that he had done in creation.</a:t>
            </a:r>
            <a:endParaRPr lang="en-US" dirty="0"/>
          </a:p>
        </p:txBody>
      </p:sp>
    </p:spTree>
    <p:extLst>
      <p:ext uri="{BB962C8B-B14F-4D97-AF65-F5344CB8AC3E}">
        <p14:creationId xmlns:p14="http://schemas.microsoft.com/office/powerpoint/2010/main" val="302144022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	The Hebrew </a:t>
            </a:r>
            <a:r>
              <a:rPr lang="en-US" dirty="0" smtClean="0"/>
              <a:t>word for </a:t>
            </a:r>
            <a:r>
              <a:rPr lang="en-US" dirty="0"/>
              <a:t>the seventh day </a:t>
            </a:r>
            <a:r>
              <a:rPr lang="en-US" dirty="0" smtClean="0"/>
              <a:t>is </a:t>
            </a:r>
            <a:r>
              <a:rPr lang="en-US" dirty="0"/>
              <a:t>“</a:t>
            </a:r>
            <a:r>
              <a:rPr lang="en-US" dirty="0" smtClean="0"/>
              <a:t>Shabbat.” </a:t>
            </a:r>
            <a:endParaRPr lang="en-US" dirty="0"/>
          </a:p>
        </p:txBody>
      </p:sp>
      <p:sp>
        <p:nvSpPr>
          <p:cNvPr id="3" name="Content Placeholder 2"/>
          <p:cNvSpPr>
            <a:spLocks noGrp="1"/>
          </p:cNvSpPr>
          <p:nvPr>
            <p:ph idx="1"/>
          </p:nvPr>
        </p:nvSpPr>
        <p:spPr/>
        <p:txBody>
          <a:bodyPr/>
          <a:lstStyle/>
          <a:p>
            <a:r>
              <a:rPr lang="en-US" dirty="0" smtClean="0"/>
              <a:t>Shabbat is also the </a:t>
            </a:r>
            <a:r>
              <a:rPr lang="en-US" dirty="0"/>
              <a:t>Hebrew word for the planet </a:t>
            </a:r>
            <a:r>
              <a:rPr lang="en-US" dirty="0" smtClean="0"/>
              <a:t>Saturn. </a:t>
            </a:r>
            <a:endParaRPr lang="en-US" dirty="0"/>
          </a:p>
          <a:p>
            <a:pPr marL="0" indent="0">
              <a:buNone/>
            </a:pPr>
            <a:r>
              <a:rPr lang="en-US" dirty="0"/>
              <a:t>	</a:t>
            </a:r>
            <a:r>
              <a:rPr lang="en-US" dirty="0" smtClean="0"/>
              <a:t>	 In </a:t>
            </a:r>
            <a:r>
              <a:rPr lang="en-US" dirty="0"/>
              <a:t>the ancient </a:t>
            </a:r>
            <a:r>
              <a:rPr lang="en-US" dirty="0" smtClean="0"/>
              <a:t>world the </a:t>
            </a:r>
            <a:r>
              <a:rPr lang="en-US" dirty="0"/>
              <a:t>planets were seen as </a:t>
            </a:r>
            <a:r>
              <a:rPr lang="en-US" dirty="0" smtClean="0"/>
              <a:t>deities.</a:t>
            </a:r>
          </a:p>
          <a:p>
            <a:pPr marL="0" indent="0">
              <a:buNone/>
            </a:pPr>
            <a:r>
              <a:rPr lang="en-US" dirty="0" smtClean="0"/>
              <a:t>Thus, the planets were heavenly bodies created by God, not gods in their own right.</a:t>
            </a:r>
            <a:endParaRPr lang="en-US" dirty="0"/>
          </a:p>
        </p:txBody>
      </p:sp>
    </p:spTree>
    <p:extLst>
      <p:ext uri="{BB962C8B-B14F-4D97-AF65-F5344CB8AC3E}">
        <p14:creationId xmlns:p14="http://schemas.microsoft.com/office/powerpoint/2010/main" val="16235687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a:t>	2.	</a:t>
            </a:r>
            <a:r>
              <a:rPr lang="en-US" dirty="0" smtClean="0"/>
              <a:t>In </a:t>
            </a:r>
            <a:r>
              <a:rPr lang="en-US" dirty="0"/>
              <a:t>Gen. Chap. 1, the word used in English translations is “God”, </a:t>
            </a:r>
          </a:p>
          <a:p>
            <a:r>
              <a:rPr lang="en-US" dirty="0"/>
              <a:t>					</a:t>
            </a:r>
            <a:r>
              <a:rPr lang="en-US" dirty="0" smtClean="0"/>
              <a:t>this </a:t>
            </a:r>
            <a:r>
              <a:rPr lang="en-US" dirty="0"/>
              <a:t>is the Hebrew word “Elohim.” </a:t>
            </a:r>
            <a:endParaRPr lang="en-US" dirty="0" smtClean="0"/>
          </a:p>
          <a:p>
            <a:endParaRPr lang="en-US" dirty="0"/>
          </a:p>
          <a:p>
            <a:endParaRPr lang="en-US" dirty="0" smtClean="0"/>
          </a:p>
          <a:p>
            <a:r>
              <a:rPr lang="en-US" dirty="0" smtClean="0"/>
              <a:t>(hence: the “E” Version.)</a:t>
            </a:r>
            <a:endParaRPr lang="en-US" dirty="0"/>
          </a:p>
          <a:p>
            <a:endParaRPr lang="en-US" dirty="0"/>
          </a:p>
        </p:txBody>
      </p:sp>
    </p:spTree>
    <p:extLst>
      <p:ext uri="{BB962C8B-B14F-4D97-AF65-F5344CB8AC3E}">
        <p14:creationId xmlns:p14="http://schemas.microsoft.com/office/powerpoint/2010/main" val="219092293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9468"/>
            <a:ext cx="8229600" cy="5736696"/>
          </a:xfrm>
        </p:spPr>
        <p:txBody>
          <a:bodyPr>
            <a:normAutofit/>
          </a:bodyPr>
          <a:lstStyle/>
          <a:p>
            <a:r>
              <a:rPr lang="en-US" sz="3600" dirty="0" smtClean="0"/>
              <a:t>Major Point:</a:t>
            </a:r>
          </a:p>
          <a:p>
            <a:r>
              <a:rPr lang="en-US" sz="3600" dirty="0" smtClean="0"/>
              <a:t>The authors are making sure readers know that the sun, moon, seas and even planets are </a:t>
            </a:r>
            <a:r>
              <a:rPr lang="en-US" sz="3600" dirty="0"/>
              <a:t>not gods, </a:t>
            </a:r>
            <a:r>
              <a:rPr lang="en-US" sz="3600" dirty="0" smtClean="0"/>
              <a:t>as </a:t>
            </a:r>
            <a:r>
              <a:rPr lang="en-US" sz="3600" dirty="0"/>
              <a:t>commonly believed in antiquity.</a:t>
            </a:r>
          </a:p>
          <a:p>
            <a:pPr marL="0" indent="0">
              <a:buNone/>
            </a:pPr>
            <a:r>
              <a:rPr lang="en-US" sz="3600" dirty="0"/>
              <a:t>	</a:t>
            </a:r>
            <a:r>
              <a:rPr lang="en-US" sz="3600" dirty="0" smtClean="0"/>
              <a:t>	They </a:t>
            </a:r>
            <a:r>
              <a:rPr lang="en-US" sz="3600" dirty="0"/>
              <a:t>are simply </a:t>
            </a:r>
            <a:r>
              <a:rPr lang="en-US" sz="3600" dirty="0" smtClean="0"/>
              <a:t>creations of the One God – they do not have </a:t>
            </a:r>
            <a:r>
              <a:rPr lang="en-US" sz="3600" smtClean="0"/>
              <a:t>independent existence.</a:t>
            </a:r>
            <a:endParaRPr lang="en-US" sz="3600" dirty="0"/>
          </a:p>
        </p:txBody>
      </p:sp>
    </p:spTree>
    <p:extLst>
      <p:ext uri="{BB962C8B-B14F-4D97-AF65-F5344CB8AC3E}">
        <p14:creationId xmlns:p14="http://schemas.microsoft.com/office/powerpoint/2010/main" val="59003570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 to Gen. 2.</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dirty="0"/>
              <a:t>F</a:t>
            </a:r>
            <a:r>
              <a:rPr lang="en-US" dirty="0" smtClean="0"/>
              <a:t>our </a:t>
            </a:r>
            <a:r>
              <a:rPr lang="en-US" dirty="0"/>
              <a:t>major differences between </a:t>
            </a:r>
            <a:r>
              <a:rPr lang="en-US" dirty="0" err="1" smtClean="0"/>
              <a:t>Chps</a:t>
            </a:r>
            <a:r>
              <a:rPr lang="en-US" dirty="0" smtClean="0"/>
              <a:t>. 1 and 2</a:t>
            </a:r>
            <a:endParaRPr lang="en-US" dirty="0"/>
          </a:p>
          <a:p>
            <a:r>
              <a:rPr lang="en-US" dirty="0"/>
              <a:t>	</a:t>
            </a:r>
            <a:r>
              <a:rPr lang="en-US" dirty="0" smtClean="0"/>
              <a:t>1</a:t>
            </a:r>
            <a:r>
              <a:rPr lang="en-US" dirty="0"/>
              <a:t>.	Different names of </a:t>
            </a:r>
            <a:r>
              <a:rPr lang="en-US" dirty="0" smtClean="0"/>
              <a:t>God.</a:t>
            </a:r>
          </a:p>
          <a:p>
            <a:pPr marL="0" indent="0">
              <a:buNone/>
            </a:pPr>
            <a:r>
              <a:rPr lang="en-US" dirty="0"/>
              <a:t>	</a:t>
            </a:r>
            <a:r>
              <a:rPr lang="en-US" dirty="0" smtClean="0"/>
              <a:t>			 </a:t>
            </a:r>
            <a:r>
              <a:rPr lang="en-US" dirty="0"/>
              <a:t>“</a:t>
            </a:r>
            <a:r>
              <a:rPr lang="en-US" dirty="0" smtClean="0"/>
              <a:t>Elohim” and “</a:t>
            </a:r>
            <a:r>
              <a:rPr lang="en-US" dirty="0"/>
              <a:t>Yahweh.” </a:t>
            </a:r>
            <a:endParaRPr lang="en-US" dirty="0" smtClean="0"/>
          </a:p>
          <a:p>
            <a:pPr marL="0" indent="0">
              <a:buNone/>
            </a:pPr>
            <a:endParaRPr lang="en-US" dirty="0"/>
          </a:p>
          <a:p>
            <a:r>
              <a:rPr lang="en-US" dirty="0"/>
              <a:t>	</a:t>
            </a:r>
            <a:r>
              <a:rPr lang="en-US" dirty="0" smtClean="0"/>
              <a:t>2</a:t>
            </a:r>
            <a:r>
              <a:rPr lang="en-US" dirty="0"/>
              <a:t>.	different methods of creation.</a:t>
            </a:r>
          </a:p>
          <a:p>
            <a:pPr marL="0" indent="0">
              <a:buNone/>
            </a:pPr>
            <a:r>
              <a:rPr lang="en-US" dirty="0"/>
              <a:t>	</a:t>
            </a:r>
            <a:r>
              <a:rPr lang="en-US" dirty="0" smtClean="0"/>
              <a:t>		Creation by spoken word -- </a:t>
            </a:r>
          </a:p>
          <a:p>
            <a:pPr marL="0" indent="0">
              <a:buNone/>
            </a:pPr>
            <a:r>
              <a:rPr lang="en-US" dirty="0"/>
              <a:t>	</a:t>
            </a:r>
            <a:r>
              <a:rPr lang="en-US" dirty="0" smtClean="0"/>
              <a:t>		Creation by forming, building, planting, etc.</a:t>
            </a:r>
          </a:p>
        </p:txBody>
      </p:sp>
    </p:spTree>
    <p:extLst>
      <p:ext uri="{BB962C8B-B14F-4D97-AF65-F5344CB8AC3E}">
        <p14:creationId xmlns:p14="http://schemas.microsoft.com/office/powerpoint/2010/main" val="182060887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23334"/>
            <a:ext cx="8229600" cy="5702830"/>
          </a:xfrm>
        </p:spPr>
        <p:txBody>
          <a:bodyPr>
            <a:normAutofit/>
          </a:bodyPr>
          <a:lstStyle/>
          <a:p>
            <a:r>
              <a:rPr lang="en-US" sz="3600" dirty="0"/>
              <a:t>3.	different order of creation, </a:t>
            </a:r>
            <a:endParaRPr lang="en-US" sz="3600" dirty="0" smtClean="0"/>
          </a:p>
          <a:p>
            <a:pPr marL="0" indent="0">
              <a:buNone/>
            </a:pPr>
            <a:endParaRPr lang="en-US" sz="3600" dirty="0"/>
          </a:p>
          <a:p>
            <a:r>
              <a:rPr lang="en-US" sz="3600" dirty="0"/>
              <a:t>	</a:t>
            </a:r>
            <a:r>
              <a:rPr lang="en-US" sz="3600" dirty="0" smtClean="0"/>
              <a:t>4</a:t>
            </a:r>
            <a:r>
              <a:rPr lang="en-US" sz="3600" dirty="0"/>
              <a:t>.	</a:t>
            </a:r>
            <a:r>
              <a:rPr lang="en-US" sz="3600" dirty="0" smtClean="0"/>
              <a:t>male </a:t>
            </a:r>
            <a:r>
              <a:rPr lang="en-US" sz="3600" dirty="0"/>
              <a:t>and female created either at once or </a:t>
            </a:r>
            <a:r>
              <a:rPr lang="en-US" sz="3600" dirty="0" smtClean="0"/>
              <a:t>separately.</a:t>
            </a:r>
          </a:p>
          <a:p>
            <a:pPr marL="0" indent="0">
              <a:buNone/>
            </a:pPr>
            <a:r>
              <a:rPr lang="en-US" sz="3600" dirty="0" smtClean="0"/>
              <a:t>		</a:t>
            </a:r>
            <a:r>
              <a:rPr lang="en-US" sz="3600" dirty="0" err="1" smtClean="0"/>
              <a:t>Chp</a:t>
            </a:r>
            <a:r>
              <a:rPr lang="en-US" sz="3600" dirty="0" smtClean="0"/>
              <a:t>. 1 – “male and female” together.</a:t>
            </a:r>
          </a:p>
          <a:p>
            <a:pPr marL="0" indent="0">
              <a:buNone/>
            </a:pPr>
            <a:r>
              <a:rPr lang="en-US" sz="3600" dirty="0" smtClean="0"/>
              <a:t>		</a:t>
            </a:r>
            <a:r>
              <a:rPr lang="en-US" sz="3600" dirty="0" err="1" smtClean="0"/>
              <a:t>Chp</a:t>
            </a:r>
            <a:r>
              <a:rPr lang="en-US" sz="3600" dirty="0" smtClean="0"/>
              <a:t>. 2 – Male alone; later, after the animals, female.</a:t>
            </a:r>
            <a:endParaRPr lang="en-US" sz="3600" dirty="0"/>
          </a:p>
          <a:p>
            <a:endParaRPr lang="en-US" sz="3600" dirty="0"/>
          </a:p>
        </p:txBody>
      </p:sp>
    </p:spTree>
    <p:extLst>
      <p:ext uri="{BB962C8B-B14F-4D97-AF65-F5344CB8AC3E}">
        <p14:creationId xmlns:p14="http://schemas.microsoft.com/office/powerpoint/2010/main" val="401178992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 2: 4</a:t>
            </a:r>
            <a:endParaRPr lang="en-US" dirty="0"/>
          </a:p>
        </p:txBody>
      </p:sp>
      <p:sp>
        <p:nvSpPr>
          <p:cNvPr id="3" name="Content Placeholder 2"/>
          <p:cNvSpPr>
            <a:spLocks noGrp="1"/>
          </p:cNvSpPr>
          <p:nvPr>
            <p:ph idx="1"/>
          </p:nvPr>
        </p:nvSpPr>
        <p:spPr/>
        <p:txBody>
          <a:bodyPr/>
          <a:lstStyle/>
          <a:p>
            <a:r>
              <a:rPr lang="en-US" dirty="0" smtClean="0"/>
              <a:t>2</a:t>
            </a:r>
            <a:r>
              <a:rPr lang="en-US" dirty="0"/>
              <a:t>:4a </a:t>
            </a:r>
            <a:r>
              <a:rPr lang="en-US" dirty="0" smtClean="0"/>
              <a:t>--“</a:t>
            </a:r>
            <a:r>
              <a:rPr lang="en-US" dirty="0"/>
              <a:t>Such is the story of </a:t>
            </a:r>
            <a:r>
              <a:rPr lang="en-US" u="sng" dirty="0"/>
              <a:t>heaven and earth </a:t>
            </a:r>
            <a:r>
              <a:rPr lang="en-US" dirty="0"/>
              <a:t>when they were created.” </a:t>
            </a:r>
            <a:endParaRPr lang="en-US" dirty="0" smtClean="0"/>
          </a:p>
          <a:p>
            <a:endParaRPr lang="en-US" dirty="0"/>
          </a:p>
          <a:p>
            <a:r>
              <a:rPr lang="en-US" dirty="0"/>
              <a:t>		</a:t>
            </a:r>
            <a:r>
              <a:rPr lang="en-US" dirty="0" smtClean="0"/>
              <a:t>2</a:t>
            </a:r>
            <a:r>
              <a:rPr lang="en-US" dirty="0"/>
              <a:t>:4b </a:t>
            </a:r>
            <a:r>
              <a:rPr lang="en-US" dirty="0" smtClean="0"/>
              <a:t>-- </a:t>
            </a:r>
            <a:r>
              <a:rPr lang="en-US" dirty="0"/>
              <a:t>“When the Lord God made </a:t>
            </a:r>
            <a:r>
              <a:rPr lang="en-US" u="sng" dirty="0"/>
              <a:t>earth and heaven</a:t>
            </a:r>
            <a:r>
              <a:rPr lang="en-US" dirty="0"/>
              <a:t> . . </a:t>
            </a:r>
            <a:r>
              <a:rPr lang="en-US" dirty="0" smtClean="0"/>
              <a:t>. .”</a:t>
            </a:r>
          </a:p>
          <a:p>
            <a:endParaRPr lang="en-US" dirty="0"/>
          </a:p>
          <a:p>
            <a:r>
              <a:rPr lang="en-US" dirty="0" smtClean="0"/>
              <a:t>1</a:t>
            </a:r>
            <a:r>
              <a:rPr lang="en-US" baseline="30000" dirty="0" smtClean="0"/>
              <a:t>st</a:t>
            </a:r>
            <a:r>
              <a:rPr lang="en-US" dirty="0" smtClean="0"/>
              <a:t> – focus on Cosmos</a:t>
            </a:r>
          </a:p>
          <a:p>
            <a:r>
              <a:rPr lang="en-US" dirty="0" smtClean="0"/>
              <a:t>2</a:t>
            </a:r>
            <a:r>
              <a:rPr lang="en-US" baseline="30000" dirty="0" smtClean="0"/>
              <a:t>nd</a:t>
            </a:r>
            <a:r>
              <a:rPr lang="en-US" dirty="0" smtClean="0"/>
              <a:t> – focus on Humanity</a:t>
            </a:r>
            <a:endParaRPr lang="en-US" dirty="0"/>
          </a:p>
        </p:txBody>
      </p:sp>
    </p:spTree>
    <p:extLst>
      <p:ext uri="{BB962C8B-B14F-4D97-AF65-F5344CB8AC3E}">
        <p14:creationId xmlns:p14="http://schemas.microsoft.com/office/powerpoint/2010/main" val="376885648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a:t>
            </a:r>
            <a:endParaRPr lang="en-US" dirty="0"/>
          </a:p>
        </p:txBody>
      </p:sp>
      <p:sp>
        <p:nvSpPr>
          <p:cNvPr id="3" name="Content Placeholder 2"/>
          <p:cNvSpPr>
            <a:spLocks noGrp="1"/>
          </p:cNvSpPr>
          <p:nvPr>
            <p:ph idx="1"/>
          </p:nvPr>
        </p:nvSpPr>
        <p:spPr/>
        <p:txBody>
          <a:bodyPr>
            <a:normAutofit/>
          </a:bodyPr>
          <a:lstStyle/>
          <a:p>
            <a:r>
              <a:rPr lang="en-US" sz="3600" dirty="0" smtClean="0"/>
              <a:t>A.		Order out of Chaos.</a:t>
            </a:r>
          </a:p>
          <a:p>
            <a:endParaRPr lang="en-US" sz="3600" dirty="0"/>
          </a:p>
          <a:p>
            <a:r>
              <a:rPr lang="en-US" sz="3600" dirty="0" smtClean="0"/>
              <a:t>B.		Radical Monotheism.</a:t>
            </a:r>
            <a:endParaRPr lang="en-US" sz="3600" dirty="0"/>
          </a:p>
        </p:txBody>
      </p:sp>
    </p:spTree>
    <p:extLst>
      <p:ext uri="{BB962C8B-B14F-4D97-AF65-F5344CB8AC3E}">
        <p14:creationId xmlns:p14="http://schemas.microsoft.com/office/powerpoint/2010/main" val="343454838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	Humanity is given “Dominion.”</a:t>
            </a:r>
            <a:endParaRPr lang="en-US" dirty="0"/>
          </a:p>
        </p:txBody>
      </p:sp>
      <p:sp>
        <p:nvSpPr>
          <p:cNvPr id="3" name="Content Placeholder 2"/>
          <p:cNvSpPr>
            <a:spLocks noGrp="1"/>
          </p:cNvSpPr>
          <p:nvPr>
            <p:ph idx="1"/>
          </p:nvPr>
        </p:nvSpPr>
        <p:spPr/>
        <p:txBody>
          <a:bodyPr/>
          <a:lstStyle/>
          <a:p>
            <a:r>
              <a:rPr lang="en-US" dirty="0" smtClean="0"/>
              <a:t>1.	vs. 7: “LORD God formed man from the dust . . .”</a:t>
            </a:r>
          </a:p>
          <a:p>
            <a:r>
              <a:rPr lang="en-US" dirty="0" smtClean="0"/>
              <a:t>Hebrew for man is “ha-</a:t>
            </a:r>
            <a:r>
              <a:rPr lang="en-US" dirty="0" err="1" smtClean="0"/>
              <a:t>adam</a:t>
            </a:r>
            <a:r>
              <a:rPr lang="en-US" dirty="0" smtClean="0"/>
              <a:t>” – means arable soil.</a:t>
            </a:r>
          </a:p>
          <a:p>
            <a:pPr marL="457200" lvl="1" indent="0">
              <a:buNone/>
            </a:pPr>
            <a:r>
              <a:rPr lang="en-US" sz="3200" dirty="0" smtClean="0"/>
              <a:t>So –	 a human from “humus”</a:t>
            </a:r>
          </a:p>
          <a:p>
            <a:pPr marL="457200" lvl="1" indent="0">
              <a:buNone/>
            </a:pPr>
            <a:r>
              <a:rPr lang="en-US" sz="3200" dirty="0"/>
              <a:t>	</a:t>
            </a:r>
            <a:r>
              <a:rPr lang="en-US" sz="3200" dirty="0" smtClean="0"/>
              <a:t>	an earthling from the “earth.”</a:t>
            </a:r>
            <a:endParaRPr lang="en-US" sz="3200" dirty="0"/>
          </a:p>
        </p:txBody>
      </p:sp>
    </p:spTree>
    <p:extLst>
      <p:ext uri="{BB962C8B-B14F-4D97-AF65-F5344CB8AC3E}">
        <p14:creationId xmlns:p14="http://schemas.microsoft.com/office/powerpoint/2010/main" val="235311551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	   A “Helper” , vs. 18.</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“It is not good that this earthling shall be alone.  I shall make a helper fit for him, . . .”</a:t>
            </a:r>
          </a:p>
          <a:p>
            <a:pPr lvl="1"/>
            <a:r>
              <a:rPr lang="en-US" dirty="0" smtClean="0"/>
              <a:t>( i.e. solitude </a:t>
            </a:r>
            <a:r>
              <a:rPr lang="en-US" dirty="0"/>
              <a:t>is “not good.”  Man is created for </a:t>
            </a:r>
            <a:r>
              <a:rPr lang="en-US" dirty="0" smtClean="0"/>
              <a:t>sociability.)</a:t>
            </a:r>
          </a:p>
          <a:p>
            <a:pPr lvl="1"/>
            <a:endParaRPr lang="en-US" dirty="0"/>
          </a:p>
          <a:p>
            <a:r>
              <a:rPr lang="en-US" dirty="0"/>
              <a:t>		</a:t>
            </a:r>
            <a:r>
              <a:rPr lang="en-US" dirty="0" smtClean="0"/>
              <a:t>God </a:t>
            </a:r>
            <a:r>
              <a:rPr lang="en-US" dirty="0"/>
              <a:t>saw that it would do man good if a helping creature were given to Him</a:t>
            </a:r>
          </a:p>
          <a:p>
            <a:endParaRPr lang="en-US" dirty="0" smtClean="0"/>
          </a:p>
          <a:p>
            <a:endParaRPr lang="en-US" dirty="0"/>
          </a:p>
          <a:p>
            <a:r>
              <a:rPr lang="en-US" dirty="0" smtClean="0"/>
              <a:t>So – God creates all the animals and parades them in front of Adam, who names them.</a:t>
            </a:r>
            <a:endParaRPr lang="en-US" dirty="0"/>
          </a:p>
        </p:txBody>
      </p:sp>
    </p:spTree>
    <p:extLst>
      <p:ext uri="{BB962C8B-B14F-4D97-AF65-F5344CB8AC3E}">
        <p14:creationId xmlns:p14="http://schemas.microsoft.com/office/powerpoint/2010/main" val="181419563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Naming.</a:t>
            </a:r>
            <a:endParaRPr lang="en-US" dirty="0"/>
          </a:p>
        </p:txBody>
      </p:sp>
      <p:sp>
        <p:nvSpPr>
          <p:cNvPr id="3" name="Content Placeholder 2"/>
          <p:cNvSpPr>
            <a:spLocks noGrp="1"/>
          </p:cNvSpPr>
          <p:nvPr>
            <p:ph idx="1"/>
          </p:nvPr>
        </p:nvSpPr>
        <p:spPr/>
        <p:txBody>
          <a:bodyPr>
            <a:normAutofit fontScale="92500" lnSpcReduction="20000"/>
          </a:bodyPr>
          <a:lstStyle/>
          <a:p>
            <a:pPr marL="514350" indent="-514350">
              <a:buAutoNum type="arabicParenR"/>
            </a:pPr>
            <a:r>
              <a:rPr lang="en-US" dirty="0" smtClean="0"/>
              <a:t>Some </a:t>
            </a:r>
            <a:r>
              <a:rPr lang="en-US" dirty="0"/>
              <a:t>scholars argue that naming something gave power over </a:t>
            </a:r>
            <a:r>
              <a:rPr lang="en-US" dirty="0" smtClean="0"/>
              <a:t>it.</a:t>
            </a:r>
          </a:p>
          <a:p>
            <a:pPr marL="514350" indent="-514350">
              <a:buAutoNum type="arabicParenR"/>
            </a:pPr>
            <a:endParaRPr lang="en-US" dirty="0" smtClean="0"/>
          </a:p>
          <a:p>
            <a:pPr marL="514350" indent="-514350">
              <a:buAutoNum type="arabicParenR"/>
            </a:pPr>
            <a:r>
              <a:rPr lang="en-US" dirty="0" smtClean="0"/>
              <a:t>By </a:t>
            </a:r>
            <a:r>
              <a:rPr lang="en-US" dirty="0"/>
              <a:t>naming his environment: Man gains an intellectual understanding of the </a:t>
            </a:r>
            <a:r>
              <a:rPr lang="en-US" dirty="0" smtClean="0"/>
              <a:t>environment and its relationships.</a:t>
            </a:r>
            <a:endParaRPr lang="en-US" dirty="0"/>
          </a:p>
          <a:p>
            <a:r>
              <a:rPr lang="en-US" dirty="0"/>
              <a:t>			</a:t>
            </a:r>
            <a:r>
              <a:rPr lang="en-US" dirty="0" smtClean="0"/>
              <a:t>ex</a:t>
            </a:r>
            <a:r>
              <a:rPr lang="en-US" dirty="0"/>
              <a:t>.	--	</a:t>
            </a:r>
            <a:r>
              <a:rPr lang="en-US" dirty="0" smtClean="0"/>
              <a:t>By naming “</a:t>
            </a:r>
            <a:r>
              <a:rPr lang="en-US" dirty="0"/>
              <a:t>ox” he has not </a:t>
            </a:r>
            <a:r>
              <a:rPr lang="en-US" dirty="0" smtClean="0"/>
              <a:t>simply </a:t>
            </a:r>
            <a:r>
              <a:rPr lang="en-US" dirty="0"/>
              <a:t>discovered the word “ox” </a:t>
            </a:r>
            <a:r>
              <a:rPr lang="en-US" dirty="0" smtClean="0"/>
              <a:t>but </a:t>
            </a:r>
            <a:r>
              <a:rPr lang="en-US" dirty="0"/>
              <a:t>he has also understood the creature is different from a dog or donkey, and incorporated it into his life to help him live.</a:t>
            </a:r>
          </a:p>
          <a:p>
            <a:endParaRPr lang="en-US" dirty="0"/>
          </a:p>
        </p:txBody>
      </p:sp>
    </p:spTree>
    <p:extLst>
      <p:ext uri="{BB962C8B-B14F-4D97-AF65-F5344CB8AC3E}">
        <p14:creationId xmlns:p14="http://schemas.microsoft.com/office/powerpoint/2010/main" val="224365294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Not good enough!</a:t>
            </a:r>
            <a:endParaRPr lang="en-US" dirty="0"/>
          </a:p>
        </p:txBody>
      </p:sp>
      <p:sp>
        <p:nvSpPr>
          <p:cNvPr id="3" name="Content Placeholder 2"/>
          <p:cNvSpPr>
            <a:spLocks noGrp="1"/>
          </p:cNvSpPr>
          <p:nvPr>
            <p:ph idx="1"/>
          </p:nvPr>
        </p:nvSpPr>
        <p:spPr/>
        <p:txBody>
          <a:bodyPr/>
          <a:lstStyle/>
          <a:p>
            <a:r>
              <a:rPr lang="en-US" dirty="0" smtClean="0"/>
              <a:t>Apparently – </a:t>
            </a:r>
          </a:p>
          <a:p>
            <a:r>
              <a:rPr lang="en-US" dirty="0"/>
              <a:t>Dogs can provide companionship.</a:t>
            </a:r>
          </a:p>
          <a:p>
            <a:r>
              <a:rPr lang="en-US" dirty="0"/>
              <a:t>	</a:t>
            </a:r>
            <a:r>
              <a:rPr lang="en-US" dirty="0" smtClean="0"/>
              <a:t>A </a:t>
            </a:r>
            <a:r>
              <a:rPr lang="en-US" dirty="0"/>
              <a:t>sheep can provide warmth.</a:t>
            </a:r>
          </a:p>
          <a:p>
            <a:r>
              <a:rPr lang="en-US" dirty="0"/>
              <a:t>	</a:t>
            </a:r>
            <a:r>
              <a:rPr lang="en-US" dirty="0" smtClean="0"/>
              <a:t>A </a:t>
            </a:r>
            <a:r>
              <a:rPr lang="en-US" dirty="0"/>
              <a:t>mynah bird can talk back to you</a:t>
            </a:r>
            <a:r>
              <a:rPr lang="en-US" dirty="0" smtClean="0"/>
              <a:t>.</a:t>
            </a:r>
          </a:p>
          <a:p>
            <a:endParaRPr lang="en-US" dirty="0"/>
          </a:p>
          <a:p>
            <a:r>
              <a:rPr lang="en-US" dirty="0" smtClean="0"/>
              <a:t>But none is a good helper for Adam! </a:t>
            </a:r>
            <a:endParaRPr lang="en-US" dirty="0"/>
          </a:p>
        </p:txBody>
      </p:sp>
    </p:spTree>
    <p:extLst>
      <p:ext uri="{BB962C8B-B14F-4D97-AF65-F5344CB8AC3E}">
        <p14:creationId xmlns:p14="http://schemas.microsoft.com/office/powerpoint/2010/main" val="408786093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Lovely story from the Midrash.</a:t>
            </a:r>
            <a:endParaRPr lang="en-US" dirty="0"/>
          </a:p>
        </p:txBody>
      </p:sp>
      <p:sp>
        <p:nvSpPr>
          <p:cNvPr id="3" name="Content Placeholder 2"/>
          <p:cNvSpPr>
            <a:spLocks noGrp="1"/>
          </p:cNvSpPr>
          <p:nvPr>
            <p:ph idx="1"/>
          </p:nvPr>
        </p:nvSpPr>
        <p:spPr/>
        <p:txBody>
          <a:bodyPr>
            <a:normAutofit/>
          </a:bodyPr>
          <a:lstStyle/>
          <a:p>
            <a:r>
              <a:rPr lang="en-US" dirty="0"/>
              <a:t>Eve was created from Adam’s side.</a:t>
            </a:r>
          </a:p>
          <a:p>
            <a:r>
              <a:rPr lang="en-US" dirty="0"/>
              <a:t>		</a:t>
            </a:r>
            <a:r>
              <a:rPr lang="en-US" dirty="0" smtClean="0"/>
              <a:t>Why</a:t>
            </a:r>
            <a:r>
              <a:rPr lang="en-US" dirty="0"/>
              <a:t>? </a:t>
            </a:r>
            <a:endParaRPr lang="en-US" dirty="0" smtClean="0"/>
          </a:p>
          <a:p>
            <a:r>
              <a:rPr lang="en-US" dirty="0" smtClean="0"/>
              <a:t>If </a:t>
            </a:r>
            <a:r>
              <a:rPr lang="en-US" dirty="0"/>
              <a:t>she had been created from his head, she would have lorded over him.</a:t>
            </a:r>
          </a:p>
          <a:p>
            <a:r>
              <a:rPr lang="en-US" dirty="0"/>
              <a:t>	</a:t>
            </a:r>
            <a:r>
              <a:rPr lang="en-US" dirty="0" smtClean="0"/>
              <a:t>If </a:t>
            </a:r>
            <a:r>
              <a:rPr lang="en-US" dirty="0"/>
              <a:t>she had been created from his feet, he would have walked all over her.</a:t>
            </a:r>
          </a:p>
          <a:p>
            <a:r>
              <a:rPr lang="en-US" dirty="0"/>
              <a:t>	</a:t>
            </a:r>
            <a:r>
              <a:rPr lang="en-US" dirty="0" smtClean="0"/>
              <a:t>She </a:t>
            </a:r>
            <a:r>
              <a:rPr lang="en-US" dirty="0"/>
              <a:t>is created from his side to be his partner and to walk next to him.</a:t>
            </a:r>
          </a:p>
          <a:p>
            <a:endParaRPr lang="en-US" dirty="0"/>
          </a:p>
        </p:txBody>
      </p:sp>
    </p:spTree>
    <p:extLst>
      <p:ext uri="{BB962C8B-B14F-4D97-AF65-F5344CB8AC3E}">
        <p14:creationId xmlns:p14="http://schemas.microsoft.com/office/powerpoint/2010/main" val="10331726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GENESIS 2: 4(b)-33</a:t>
            </a:r>
            <a:endParaRPr lang="en-US" dirty="0"/>
          </a:p>
        </p:txBody>
      </p:sp>
      <p:sp>
        <p:nvSpPr>
          <p:cNvPr id="3" name="Content Placeholder 2"/>
          <p:cNvSpPr>
            <a:spLocks noGrp="1"/>
          </p:cNvSpPr>
          <p:nvPr>
            <p:ph idx="1"/>
          </p:nvPr>
        </p:nvSpPr>
        <p:spPr/>
        <p:txBody>
          <a:bodyPr>
            <a:normAutofit fontScale="92500"/>
          </a:bodyPr>
          <a:lstStyle/>
          <a:p>
            <a:r>
              <a:rPr lang="en-US" dirty="0"/>
              <a:t>	1.	</a:t>
            </a:r>
            <a:r>
              <a:rPr lang="en-US" u="sng" dirty="0"/>
              <a:t>The Order of Creation</a:t>
            </a:r>
            <a:r>
              <a:rPr lang="en-US" dirty="0"/>
              <a:t>:</a:t>
            </a:r>
          </a:p>
          <a:p>
            <a:r>
              <a:rPr lang="en-US" dirty="0"/>
              <a:t>			Humans are created first – but only </a:t>
            </a:r>
            <a:r>
              <a:rPr lang="en-US" dirty="0" smtClean="0"/>
              <a:t>male.</a:t>
            </a:r>
            <a:endParaRPr lang="en-US" dirty="0"/>
          </a:p>
          <a:p>
            <a:r>
              <a:rPr lang="en-US" dirty="0"/>
              <a:t>			Then – vegetation.</a:t>
            </a:r>
          </a:p>
          <a:p>
            <a:r>
              <a:rPr lang="en-US" dirty="0"/>
              <a:t>			Then – animals (as “a </a:t>
            </a:r>
            <a:r>
              <a:rPr lang="en-US" dirty="0" smtClean="0"/>
              <a:t>helper, </a:t>
            </a:r>
            <a:r>
              <a:rPr lang="en-US" dirty="0"/>
              <a:t>as a partner.”  And </a:t>
            </a:r>
            <a:r>
              <a:rPr lang="en-US" dirty="0" smtClean="0"/>
              <a:t>“Man” </a:t>
            </a:r>
            <a:r>
              <a:rPr lang="en-US" dirty="0"/>
              <a:t>named all the creatures.)</a:t>
            </a:r>
          </a:p>
          <a:p>
            <a:r>
              <a:rPr lang="en-US" dirty="0"/>
              <a:t>			Finally, a woman was formed – </a:t>
            </a:r>
            <a:r>
              <a:rPr lang="en-US" dirty="0" smtClean="0"/>
              <a:t>apparently because, </a:t>
            </a:r>
            <a:r>
              <a:rPr lang="en-US" dirty="0"/>
              <a:t>the animals were not enough.</a:t>
            </a:r>
          </a:p>
          <a:p>
            <a:r>
              <a:rPr lang="en-US" dirty="0"/>
              <a:t> </a:t>
            </a:r>
          </a:p>
          <a:p>
            <a:endParaRPr lang="en-US" dirty="0"/>
          </a:p>
        </p:txBody>
      </p:sp>
    </p:spTree>
    <p:extLst>
      <p:ext uri="{BB962C8B-B14F-4D97-AF65-F5344CB8AC3E}">
        <p14:creationId xmlns:p14="http://schemas.microsoft.com/office/powerpoint/2010/main" val="2979866368"/>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Vs. 15   “to till and keep it”</a:t>
            </a:r>
            <a:endParaRPr lang="en-US" dirty="0"/>
          </a:p>
        </p:txBody>
      </p:sp>
      <p:sp>
        <p:nvSpPr>
          <p:cNvPr id="3" name="Content Placeholder 2"/>
          <p:cNvSpPr>
            <a:spLocks noGrp="1"/>
          </p:cNvSpPr>
          <p:nvPr>
            <p:ph idx="1"/>
          </p:nvPr>
        </p:nvSpPr>
        <p:spPr/>
        <p:txBody>
          <a:bodyPr>
            <a:normAutofit/>
          </a:bodyPr>
          <a:lstStyle/>
          <a:p>
            <a:r>
              <a:rPr lang="en-US" dirty="0"/>
              <a:t>“The Lord God took the man and put him in the garden of Eden </a:t>
            </a:r>
            <a:r>
              <a:rPr lang="en-US" u="sng" dirty="0"/>
              <a:t>to till it and keep it</a:t>
            </a:r>
            <a:r>
              <a:rPr lang="en-US" dirty="0"/>
              <a:t>.</a:t>
            </a:r>
          </a:p>
          <a:p>
            <a:endParaRPr lang="en-US" dirty="0" smtClean="0"/>
          </a:p>
          <a:p>
            <a:r>
              <a:rPr lang="en-US" dirty="0" smtClean="0"/>
              <a:t>We often think </a:t>
            </a:r>
            <a:r>
              <a:rPr lang="en-US" dirty="0"/>
              <a:t>that the Garden of Eden </a:t>
            </a:r>
            <a:r>
              <a:rPr lang="en-US" dirty="0" smtClean="0"/>
              <a:t>is </a:t>
            </a:r>
            <a:r>
              <a:rPr lang="en-US" dirty="0"/>
              <a:t>a couch </a:t>
            </a:r>
            <a:r>
              <a:rPr lang="en-US" dirty="0" smtClean="0"/>
              <a:t>potato’s dream!</a:t>
            </a:r>
            <a:endParaRPr lang="en-US" dirty="0"/>
          </a:p>
          <a:p>
            <a:r>
              <a:rPr lang="en-US" dirty="0"/>
              <a:t>		</a:t>
            </a:r>
            <a:r>
              <a:rPr lang="en-US" dirty="0"/>
              <a:t>Y</a:t>
            </a:r>
            <a:r>
              <a:rPr lang="en-US" dirty="0" smtClean="0"/>
              <a:t>ou </a:t>
            </a:r>
            <a:r>
              <a:rPr lang="en-US" dirty="0"/>
              <a:t>just sit there and everything is simply handed to you.</a:t>
            </a:r>
          </a:p>
          <a:p>
            <a:pPr marL="0" indent="0">
              <a:buNone/>
            </a:pPr>
            <a:r>
              <a:rPr lang="en-US" dirty="0"/>
              <a:t>								</a:t>
            </a:r>
            <a:endParaRPr lang="en-US" dirty="0"/>
          </a:p>
        </p:txBody>
      </p:sp>
    </p:spTree>
    <p:extLst>
      <p:ext uri="{BB962C8B-B14F-4D97-AF65-F5344CB8AC3E}">
        <p14:creationId xmlns:p14="http://schemas.microsoft.com/office/powerpoint/2010/main" val="2728110410"/>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38668"/>
            <a:ext cx="8229600" cy="5787496"/>
          </a:xfrm>
        </p:spPr>
        <p:txBody>
          <a:bodyPr/>
          <a:lstStyle/>
          <a:p>
            <a:r>
              <a:rPr lang="en-US" dirty="0" smtClean="0"/>
              <a:t>But the </a:t>
            </a:r>
            <a:r>
              <a:rPr lang="en-US" dirty="0"/>
              <a:t>Garden of Eden </a:t>
            </a:r>
            <a:r>
              <a:rPr lang="en-US" dirty="0" smtClean="0"/>
              <a:t>was to be like </a:t>
            </a:r>
            <a:r>
              <a:rPr lang="en-US" dirty="0"/>
              <a:t>gardening, </a:t>
            </a:r>
            <a:r>
              <a:rPr lang="en-US" dirty="0" smtClean="0"/>
              <a:t>where everything we </a:t>
            </a:r>
            <a:r>
              <a:rPr lang="en-US" dirty="0"/>
              <a:t>plant actually comes </a:t>
            </a:r>
            <a:r>
              <a:rPr lang="en-US" dirty="0" smtClean="0"/>
              <a:t>up	-- 	the </a:t>
            </a:r>
            <a:r>
              <a:rPr lang="en-US" dirty="0"/>
              <a:t>perfect garden.</a:t>
            </a:r>
          </a:p>
          <a:p>
            <a:r>
              <a:rPr lang="en-US" dirty="0"/>
              <a:t>		</a:t>
            </a:r>
            <a:r>
              <a:rPr lang="en-US" dirty="0" smtClean="0"/>
              <a:t>You’re </a:t>
            </a:r>
            <a:r>
              <a:rPr lang="en-US" dirty="0"/>
              <a:t>supposed to work it, you’re supposed to till it.</a:t>
            </a:r>
          </a:p>
          <a:p>
            <a:r>
              <a:rPr lang="en-US" dirty="0"/>
              <a:t>			</a:t>
            </a:r>
            <a:r>
              <a:rPr lang="en-US" u="sng" dirty="0" smtClean="0"/>
              <a:t>And</a:t>
            </a:r>
            <a:r>
              <a:rPr lang="en-US" dirty="0" smtClean="0"/>
              <a:t> the </a:t>
            </a:r>
            <a:r>
              <a:rPr lang="en-US" dirty="0"/>
              <a:t>ground yields its fruit.</a:t>
            </a:r>
          </a:p>
          <a:p>
            <a:r>
              <a:rPr lang="en-US" dirty="0"/>
              <a:t>								There’s no struggle.</a:t>
            </a:r>
          </a:p>
          <a:p>
            <a:r>
              <a:rPr lang="en-US" dirty="0"/>
              <a:t>								There’s only joy.</a:t>
            </a:r>
          </a:p>
          <a:p>
            <a:endParaRPr lang="en-US" dirty="0"/>
          </a:p>
        </p:txBody>
      </p:sp>
    </p:spTree>
    <p:extLst>
      <p:ext uri="{BB962C8B-B14F-4D97-AF65-F5344CB8AC3E}">
        <p14:creationId xmlns:p14="http://schemas.microsoft.com/office/powerpoint/2010/main" val="4038967349"/>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74134"/>
            <a:ext cx="8229600" cy="5652030"/>
          </a:xfrm>
        </p:spPr>
        <p:txBody>
          <a:bodyPr/>
          <a:lstStyle/>
          <a:p>
            <a:r>
              <a:rPr lang="en-US" dirty="0"/>
              <a:t>T</a:t>
            </a:r>
            <a:r>
              <a:rPr lang="en-US" dirty="0" smtClean="0"/>
              <a:t>o </a:t>
            </a:r>
            <a:r>
              <a:rPr lang="en-US" dirty="0"/>
              <a:t>the ancient Israelites that’s really good news, because the ancient Israelites, perhaps in the year 900 or so, were often subsistence </a:t>
            </a:r>
            <a:r>
              <a:rPr lang="en-US" dirty="0" smtClean="0"/>
              <a:t>farmers </a:t>
            </a:r>
            <a:r>
              <a:rPr lang="en-US" dirty="0"/>
              <a:t>trying to get that rocky hill country soil to produce something</a:t>
            </a:r>
            <a:r>
              <a:rPr lang="en-US" dirty="0" smtClean="0"/>
              <a:t>.</a:t>
            </a:r>
          </a:p>
          <a:p>
            <a:endParaRPr lang="en-US" dirty="0"/>
          </a:p>
          <a:p>
            <a:r>
              <a:rPr lang="en-US" dirty="0"/>
              <a:t>				</a:t>
            </a:r>
            <a:r>
              <a:rPr lang="en-US" dirty="0" smtClean="0"/>
              <a:t>Eden would be </a:t>
            </a:r>
            <a:r>
              <a:rPr lang="en-US" dirty="0"/>
              <a:t>what they wished for</a:t>
            </a:r>
            <a:r>
              <a:rPr lang="en-US" dirty="0" smtClean="0"/>
              <a:t>.</a:t>
            </a:r>
          </a:p>
          <a:p>
            <a:endParaRPr lang="en-US" dirty="0"/>
          </a:p>
          <a:p>
            <a:r>
              <a:rPr lang="en-US" dirty="0"/>
              <a:t>					</a:t>
            </a:r>
            <a:r>
              <a:rPr lang="en-US" dirty="0" smtClean="0"/>
              <a:t>Eden would be </a:t>
            </a:r>
            <a:r>
              <a:rPr lang="en-US" dirty="0"/>
              <a:t>their paradise.</a:t>
            </a:r>
          </a:p>
        </p:txBody>
      </p:sp>
    </p:spTree>
    <p:extLst>
      <p:ext uri="{BB962C8B-B14F-4D97-AF65-F5344CB8AC3E}">
        <p14:creationId xmlns:p14="http://schemas.microsoft.com/office/powerpoint/2010/main" val="3017506876"/>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Assumption.</a:t>
            </a:r>
            <a:endParaRPr lang="en-US" dirty="0"/>
          </a:p>
        </p:txBody>
      </p:sp>
      <p:sp>
        <p:nvSpPr>
          <p:cNvPr id="3" name="Content Placeholder 2"/>
          <p:cNvSpPr>
            <a:spLocks noGrp="1"/>
          </p:cNvSpPr>
          <p:nvPr>
            <p:ph idx="1"/>
          </p:nvPr>
        </p:nvSpPr>
        <p:spPr/>
        <p:txBody>
          <a:bodyPr/>
          <a:lstStyle/>
          <a:p>
            <a:r>
              <a:rPr lang="en-US" dirty="0" smtClean="0"/>
              <a:t>Wilderness (i.e. a place not tilled and kept) was bad -- a place where God would not want for humans to be.</a:t>
            </a:r>
          </a:p>
          <a:p>
            <a:r>
              <a:rPr lang="en-US" dirty="0" smtClean="0"/>
              <a:t>A place of “spirits,” “Devils” – a dark and evil place.</a:t>
            </a:r>
          </a:p>
          <a:p>
            <a:endParaRPr lang="en-US" dirty="0"/>
          </a:p>
          <a:p>
            <a:r>
              <a:rPr lang="en-US" dirty="0" smtClean="0"/>
              <a:t>Ex. “Young Goodman Brown”</a:t>
            </a:r>
            <a:endParaRPr lang="en-US" dirty="0"/>
          </a:p>
        </p:txBody>
      </p:sp>
    </p:spTree>
    <p:extLst>
      <p:ext uri="{BB962C8B-B14F-4D97-AF65-F5344CB8AC3E}">
        <p14:creationId xmlns:p14="http://schemas.microsoft.com/office/powerpoint/2010/main" val="2384274728"/>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3" name="Content Placeholder 2"/>
          <p:cNvSpPr>
            <a:spLocks noGrp="1"/>
          </p:cNvSpPr>
          <p:nvPr>
            <p:ph idx="1"/>
          </p:nvPr>
        </p:nvSpPr>
        <p:spPr/>
        <p:txBody>
          <a:bodyPr>
            <a:normAutofit lnSpcReduction="10000"/>
          </a:bodyPr>
          <a:lstStyle/>
          <a:p>
            <a:pPr marL="1657350" lvl="2" indent="-742950">
              <a:buAutoNum type="alphaUcPeriod"/>
            </a:pPr>
            <a:r>
              <a:rPr lang="en-US" sz="3600" dirty="0" smtClean="0"/>
              <a:t>Order Out of Chaos.</a:t>
            </a:r>
          </a:p>
          <a:p>
            <a:pPr marL="1657350" lvl="2" indent="-742950">
              <a:buAutoNum type="alphaUcPeriod"/>
            </a:pPr>
            <a:r>
              <a:rPr lang="en-US" sz="3600" dirty="0" smtClean="0"/>
              <a:t>Monotheism.</a:t>
            </a:r>
          </a:p>
          <a:p>
            <a:pPr marL="1657350" lvl="2" indent="-742950">
              <a:buAutoNum type="alphaUcPeriod"/>
            </a:pPr>
            <a:r>
              <a:rPr lang="en-US" sz="3600" dirty="0" smtClean="0"/>
              <a:t>Humans were given “Dominion” over the earth to replicate what God had done:</a:t>
            </a:r>
          </a:p>
          <a:p>
            <a:pPr marL="0" indent="0">
              <a:buNone/>
            </a:pPr>
            <a:endParaRPr lang="en-US" dirty="0"/>
          </a:p>
          <a:p>
            <a:r>
              <a:rPr lang="en-US" dirty="0" smtClean="0"/>
              <a:t>To Bring Order out of Chaos. </a:t>
            </a:r>
          </a:p>
          <a:p>
            <a:r>
              <a:rPr lang="en-US" dirty="0" smtClean="0"/>
              <a:t>To Bring Production out of Wilderness.</a:t>
            </a:r>
            <a:endParaRPr lang="en-US" dirty="0"/>
          </a:p>
        </p:txBody>
      </p:sp>
    </p:spTree>
    <p:extLst>
      <p:ext uri="{BB962C8B-B14F-4D97-AF65-F5344CB8AC3E}">
        <p14:creationId xmlns:p14="http://schemas.microsoft.com/office/powerpoint/2010/main" val="3582930123"/>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   Science </a:t>
            </a:r>
            <a:r>
              <a:rPr lang="en-US" u="sng" dirty="0" smtClean="0"/>
              <a:t>And</a:t>
            </a:r>
            <a:r>
              <a:rPr lang="en-US" dirty="0" smtClean="0"/>
              <a:t> Religion.</a:t>
            </a:r>
            <a:endParaRPr lang="en-US" dirty="0"/>
          </a:p>
        </p:txBody>
      </p:sp>
      <p:sp>
        <p:nvSpPr>
          <p:cNvPr id="3" name="Content Placeholder 2"/>
          <p:cNvSpPr>
            <a:spLocks noGrp="1"/>
          </p:cNvSpPr>
          <p:nvPr>
            <p:ph idx="1"/>
          </p:nvPr>
        </p:nvSpPr>
        <p:spPr/>
        <p:txBody>
          <a:bodyPr/>
          <a:lstStyle/>
          <a:p>
            <a:r>
              <a:rPr lang="en-US" dirty="0" smtClean="0"/>
              <a:t>Science and Religion are not in competition.</a:t>
            </a:r>
          </a:p>
          <a:p>
            <a:endParaRPr lang="en-US" dirty="0"/>
          </a:p>
          <a:p>
            <a:r>
              <a:rPr lang="en-US" dirty="0" smtClean="0"/>
              <a:t>Science demands a “testable hypothesis.”</a:t>
            </a:r>
          </a:p>
          <a:p>
            <a:endParaRPr lang="en-US" dirty="0"/>
          </a:p>
          <a:p>
            <a:r>
              <a:rPr lang="en-US" dirty="0" smtClean="0"/>
              <a:t>Religion must be “reasonable” but often is not limited to a </a:t>
            </a:r>
            <a:r>
              <a:rPr lang="en-US" dirty="0"/>
              <a:t>“testable </a:t>
            </a:r>
            <a:r>
              <a:rPr lang="en-US" dirty="0" smtClean="0"/>
              <a:t>hypothesis.”</a:t>
            </a:r>
            <a:endParaRPr lang="en-US" dirty="0"/>
          </a:p>
        </p:txBody>
      </p:sp>
    </p:spTree>
    <p:extLst>
      <p:ext uri="{BB962C8B-B14F-4D97-AF65-F5344CB8AC3E}">
        <p14:creationId xmlns:p14="http://schemas.microsoft.com/office/powerpoint/2010/main" val="1292137965"/>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“Oh, that’s just a theory.”</a:t>
            </a:r>
            <a:endParaRPr lang="en-US" dirty="0"/>
          </a:p>
        </p:txBody>
      </p:sp>
      <p:sp>
        <p:nvSpPr>
          <p:cNvPr id="3" name="Content Placeholder 2"/>
          <p:cNvSpPr>
            <a:spLocks noGrp="1"/>
          </p:cNvSpPr>
          <p:nvPr>
            <p:ph idx="1"/>
          </p:nvPr>
        </p:nvSpPr>
        <p:spPr/>
        <p:txBody>
          <a:bodyPr>
            <a:normAutofit fontScale="85000" lnSpcReduction="10000"/>
          </a:bodyPr>
          <a:lstStyle/>
          <a:p>
            <a:r>
              <a:rPr lang="en-US" dirty="0"/>
              <a:t>In science - A theory is a well-supported explanatory structure capable of explaining and predicting a range of phenomena.</a:t>
            </a:r>
          </a:p>
          <a:p>
            <a:r>
              <a:rPr lang="en-US" dirty="0"/>
              <a:t>		</a:t>
            </a:r>
            <a:r>
              <a:rPr lang="en-US" dirty="0" smtClean="0"/>
              <a:t>A </a:t>
            </a:r>
            <a:r>
              <a:rPr lang="en-US" dirty="0"/>
              <a:t>fact is just an isolated tidbit of knowledge, </a:t>
            </a:r>
          </a:p>
          <a:p>
            <a:r>
              <a:rPr lang="en-US" dirty="0"/>
              <a:t>				</a:t>
            </a:r>
            <a:r>
              <a:rPr lang="en-US" dirty="0" smtClean="0"/>
              <a:t>but </a:t>
            </a:r>
            <a:r>
              <a:rPr lang="en-US" dirty="0"/>
              <a:t>a theory organizes facts, concepts, and predictions into a functional, scientific framework.</a:t>
            </a:r>
          </a:p>
          <a:p>
            <a:r>
              <a:rPr lang="en-US" dirty="0"/>
              <a:t>		</a:t>
            </a:r>
            <a:r>
              <a:rPr lang="en-US" dirty="0" smtClean="0"/>
              <a:t>For </a:t>
            </a:r>
            <a:r>
              <a:rPr lang="en-US" dirty="0"/>
              <a:t>example, the </a:t>
            </a:r>
            <a:r>
              <a:rPr lang="en-US" u="sng" dirty="0"/>
              <a:t>theory</a:t>
            </a:r>
            <a:r>
              <a:rPr lang="en-US" dirty="0"/>
              <a:t> of gravity explains and predicts planetary motions, projectile motions, and falling apples.</a:t>
            </a:r>
          </a:p>
          <a:p>
            <a:r>
              <a:rPr lang="en-US" dirty="0"/>
              <a:t>			</a:t>
            </a:r>
            <a:r>
              <a:rPr lang="en-US" dirty="0" smtClean="0"/>
              <a:t>But </a:t>
            </a:r>
            <a:r>
              <a:rPr lang="en-US" dirty="0"/>
              <a:t>no one says, “The theory of gravity is just a theory.”	</a:t>
            </a:r>
            <a:endParaRPr lang="en-US" dirty="0"/>
          </a:p>
        </p:txBody>
      </p:sp>
    </p:spTree>
    <p:extLst>
      <p:ext uri="{BB962C8B-B14F-4D97-AF65-F5344CB8AC3E}">
        <p14:creationId xmlns:p14="http://schemas.microsoft.com/office/powerpoint/2010/main" val="3268255161"/>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II.   HISTORY IN AMERICA.</a:t>
            </a:r>
            <a:endParaRPr lang="en-US" dirty="0"/>
          </a:p>
        </p:txBody>
      </p:sp>
      <p:sp>
        <p:nvSpPr>
          <p:cNvPr id="3" name="Content Placeholder 2"/>
          <p:cNvSpPr>
            <a:spLocks noGrp="1"/>
          </p:cNvSpPr>
          <p:nvPr>
            <p:ph idx="1"/>
          </p:nvPr>
        </p:nvSpPr>
        <p:spPr/>
        <p:txBody>
          <a:bodyPr/>
          <a:lstStyle/>
          <a:p>
            <a:r>
              <a:rPr lang="en-US" dirty="0" smtClean="0"/>
              <a:t>A.   PROFESSIONALISM:</a:t>
            </a:r>
          </a:p>
          <a:p>
            <a:r>
              <a:rPr lang="en-US" dirty="0"/>
              <a:t>In the Middle Ages and early modern period, a person interested in the study of the natural world would simply act on his/her interests, </a:t>
            </a:r>
          </a:p>
          <a:p>
            <a:r>
              <a:rPr lang="en-US" dirty="0"/>
              <a:t>					provided, of course, she/he had the money and leisure to do so.</a:t>
            </a:r>
            <a:r>
              <a:rPr lang="en-US" dirty="0"/>
              <a:t> </a:t>
            </a:r>
          </a:p>
        </p:txBody>
      </p:sp>
    </p:spTree>
    <p:extLst>
      <p:ext uri="{BB962C8B-B14F-4D97-AF65-F5344CB8AC3E}">
        <p14:creationId xmlns:p14="http://schemas.microsoft.com/office/powerpoint/2010/main" val="1518415455"/>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a:t>
            </a:r>
            <a:endParaRPr lang="en-US" dirty="0"/>
          </a:p>
        </p:txBody>
      </p:sp>
      <p:sp>
        <p:nvSpPr>
          <p:cNvPr id="3" name="Content Placeholder 2"/>
          <p:cNvSpPr>
            <a:spLocks noGrp="1"/>
          </p:cNvSpPr>
          <p:nvPr>
            <p:ph idx="1"/>
          </p:nvPr>
        </p:nvSpPr>
        <p:spPr/>
        <p:txBody>
          <a:bodyPr/>
          <a:lstStyle/>
          <a:p>
            <a:r>
              <a:rPr lang="en-US" dirty="0" smtClean="0"/>
              <a:t>Nicholas Steno (1638-1686) – Landmark work on rock strata, based on study of fossils and geology.</a:t>
            </a:r>
          </a:p>
          <a:p>
            <a:r>
              <a:rPr lang="en-US" dirty="0"/>
              <a:t>Robert Boyle (1627-1691) -- one of the founders of </a:t>
            </a:r>
            <a:r>
              <a:rPr lang="en-US" dirty="0" smtClean="0"/>
              <a:t>modern chemistry, </a:t>
            </a:r>
            <a:r>
              <a:rPr lang="en-US" dirty="0"/>
              <a:t>and one of the pioneers of </a:t>
            </a:r>
            <a:r>
              <a:rPr lang="en-US" dirty="0" smtClean="0"/>
              <a:t>the modern experimental scientific method.</a:t>
            </a:r>
            <a:endParaRPr lang="en-US" dirty="0"/>
          </a:p>
        </p:txBody>
      </p:sp>
    </p:spTree>
    <p:extLst>
      <p:ext uri="{BB962C8B-B14F-4D97-AF65-F5344CB8AC3E}">
        <p14:creationId xmlns:p14="http://schemas.microsoft.com/office/powerpoint/2010/main" val="56332522"/>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9468"/>
            <a:ext cx="8229600" cy="5736696"/>
          </a:xfrm>
        </p:spPr>
        <p:txBody>
          <a:bodyPr>
            <a:normAutofit/>
          </a:bodyPr>
          <a:lstStyle/>
          <a:p>
            <a:r>
              <a:rPr lang="en-US" dirty="0"/>
              <a:t>Thus in the early years, study of the natural world (i.e. “natural philosophy” as it was called) was an “amateur activity.”</a:t>
            </a:r>
          </a:p>
          <a:p>
            <a:r>
              <a:rPr lang="en-US" dirty="0"/>
              <a:t>			Since then, science has raised the bar for entry and expertise.</a:t>
            </a:r>
            <a:r>
              <a:rPr lang="en-US" dirty="0"/>
              <a:t> </a:t>
            </a:r>
            <a:endParaRPr lang="en-US" dirty="0" smtClean="0"/>
          </a:p>
          <a:p>
            <a:endParaRPr lang="en-US" dirty="0"/>
          </a:p>
          <a:p>
            <a:endParaRPr lang="en-US" dirty="0" smtClean="0"/>
          </a:p>
          <a:p>
            <a:r>
              <a:rPr lang="en-US" dirty="0"/>
              <a:t>Contrast with theology:</a:t>
            </a:r>
          </a:p>
          <a:p>
            <a:pPr marL="0" indent="0">
              <a:buNone/>
            </a:pPr>
            <a:r>
              <a:rPr lang="en-US" dirty="0"/>
              <a:t>					</a:t>
            </a:r>
            <a:endParaRPr lang="en-US" dirty="0"/>
          </a:p>
        </p:txBody>
      </p:sp>
    </p:spTree>
    <p:extLst>
      <p:ext uri="{BB962C8B-B14F-4D97-AF65-F5344CB8AC3E}">
        <p14:creationId xmlns:p14="http://schemas.microsoft.com/office/powerpoint/2010/main" val="19375259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99900"/>
            <a:ext cx="8229600" cy="5826263"/>
          </a:xfrm>
        </p:spPr>
        <p:txBody>
          <a:bodyPr>
            <a:normAutofit fontScale="92500"/>
          </a:bodyPr>
          <a:lstStyle/>
          <a:p>
            <a:r>
              <a:rPr lang="en-US" dirty="0"/>
              <a:t>	2.	</a:t>
            </a:r>
            <a:r>
              <a:rPr lang="en-US" dirty="0" smtClean="0"/>
              <a:t>A different name </a:t>
            </a:r>
            <a:r>
              <a:rPr lang="en-US" dirty="0"/>
              <a:t>for the deity </a:t>
            </a:r>
            <a:r>
              <a:rPr lang="en-US" dirty="0" smtClean="0"/>
              <a:t>is used.</a:t>
            </a:r>
            <a:endParaRPr lang="en-US" dirty="0"/>
          </a:p>
          <a:p>
            <a:r>
              <a:rPr lang="en-US" dirty="0"/>
              <a:t>		</a:t>
            </a:r>
            <a:r>
              <a:rPr lang="en-US" dirty="0" smtClean="0"/>
              <a:t>		 “</a:t>
            </a:r>
            <a:r>
              <a:rPr lang="en-US" dirty="0"/>
              <a:t>LORD God,” </a:t>
            </a:r>
            <a:endParaRPr lang="en-US" dirty="0" smtClean="0"/>
          </a:p>
          <a:p>
            <a:pPr marL="1371600" lvl="3" indent="0">
              <a:buNone/>
            </a:pPr>
            <a:r>
              <a:rPr lang="en-US" sz="2600" dirty="0" smtClean="0"/>
              <a:t>(used  </a:t>
            </a:r>
            <a:r>
              <a:rPr lang="en-US" sz="2600" dirty="0"/>
              <a:t>throughout Genesis </a:t>
            </a:r>
            <a:r>
              <a:rPr lang="en-US" sz="2600" dirty="0" smtClean="0"/>
              <a:t>2</a:t>
            </a:r>
            <a:r>
              <a:rPr lang="en-US" sz="2600" dirty="0"/>
              <a:t>)</a:t>
            </a:r>
            <a:r>
              <a:rPr lang="en-US" sz="2600" dirty="0" smtClean="0"/>
              <a:t>.</a:t>
            </a:r>
            <a:endParaRPr lang="en-US" sz="2600" dirty="0"/>
          </a:p>
          <a:p>
            <a:r>
              <a:rPr lang="en-US" dirty="0"/>
              <a:t>			</a:t>
            </a:r>
            <a:r>
              <a:rPr lang="en-US" dirty="0" smtClean="0"/>
              <a:t>the </a:t>
            </a:r>
            <a:r>
              <a:rPr lang="en-US" dirty="0"/>
              <a:t>English word “Lord” translates </a:t>
            </a:r>
            <a:r>
              <a:rPr lang="en-US" dirty="0" smtClean="0"/>
              <a:t>from the </a:t>
            </a:r>
            <a:r>
              <a:rPr lang="en-US" dirty="0"/>
              <a:t>Hebrew word “Yahweh.” </a:t>
            </a:r>
          </a:p>
          <a:p>
            <a:r>
              <a:rPr lang="en-US" dirty="0"/>
              <a:t>		</a:t>
            </a:r>
            <a:r>
              <a:rPr lang="en-US" dirty="0" smtClean="0"/>
              <a:t>A word </a:t>
            </a:r>
            <a:r>
              <a:rPr lang="en-US" dirty="0"/>
              <a:t>that was written with four consonants corresponding to our English letters, Y -H- W -H.</a:t>
            </a:r>
          </a:p>
          <a:p>
            <a:r>
              <a:rPr lang="en-US" dirty="0"/>
              <a:t>		</a:t>
            </a:r>
            <a:r>
              <a:rPr lang="en-US" dirty="0" smtClean="0"/>
              <a:t>[</a:t>
            </a:r>
            <a:r>
              <a:rPr lang="en-US" sz="2600" dirty="0"/>
              <a:t>Scholars are not absolutely certain as to how the word might have been pronounced in antiquity, but Yahweh is the best scholarly guess and it is </a:t>
            </a:r>
            <a:r>
              <a:rPr lang="en-US" sz="2600" dirty="0" smtClean="0"/>
              <a:t>the convention used</a:t>
            </a:r>
            <a:r>
              <a:rPr lang="en-US" dirty="0" smtClean="0"/>
              <a:t>.</a:t>
            </a:r>
            <a:r>
              <a:rPr lang="en-US" dirty="0"/>
              <a:t>]</a:t>
            </a:r>
            <a:r>
              <a:rPr lang="en-US" dirty="0" smtClean="0">
                <a:effectLst/>
              </a:rPr>
              <a:t> </a:t>
            </a:r>
          </a:p>
          <a:p>
            <a:r>
              <a:rPr lang="en-US" dirty="0" smtClean="0">
                <a:effectLst/>
              </a:rPr>
              <a:t>Called the “J” Version. </a:t>
            </a:r>
            <a:r>
              <a:rPr lang="en-US" sz="2200" dirty="0" smtClean="0"/>
              <a:t>(f</a:t>
            </a:r>
            <a:r>
              <a:rPr lang="en-US" sz="2200" dirty="0" smtClean="0">
                <a:effectLst/>
              </a:rPr>
              <a:t>rom German spelling of Yahweh)</a:t>
            </a:r>
            <a:endParaRPr lang="en-US" sz="2200" dirty="0"/>
          </a:p>
        </p:txBody>
      </p:sp>
    </p:spTree>
    <p:extLst>
      <p:ext uri="{BB962C8B-B14F-4D97-AF65-F5344CB8AC3E}">
        <p14:creationId xmlns:p14="http://schemas.microsoft.com/office/powerpoint/2010/main" val="2772552100"/>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21734"/>
            <a:ext cx="8229600" cy="5804430"/>
          </a:xfrm>
        </p:spPr>
        <p:txBody>
          <a:bodyPr/>
          <a:lstStyle/>
          <a:p>
            <a:r>
              <a:rPr lang="en-US" dirty="0"/>
              <a:t>Theology was highly professionalized in the Middle Ages.</a:t>
            </a:r>
          </a:p>
          <a:p>
            <a:r>
              <a:rPr lang="en-US" dirty="0"/>
              <a:t>				A doctorate in theology required at least 10 years of advanced study, </a:t>
            </a:r>
            <a:endParaRPr lang="en-US" dirty="0" smtClean="0"/>
          </a:p>
          <a:p>
            <a:pPr lvl="1"/>
            <a:r>
              <a:rPr lang="en-US" dirty="0" smtClean="0"/>
              <a:t>much </a:t>
            </a:r>
            <a:r>
              <a:rPr lang="en-US" dirty="0"/>
              <a:t>more than was needed for lawyers and physicians.</a:t>
            </a:r>
          </a:p>
          <a:p>
            <a:r>
              <a:rPr lang="en-US" dirty="0"/>
              <a:t>			</a:t>
            </a:r>
            <a:r>
              <a:rPr lang="en-US" dirty="0" smtClean="0"/>
              <a:t>The </a:t>
            </a:r>
            <a:r>
              <a:rPr lang="en-US" dirty="0"/>
              <a:t>criteria for entrance to the Guild of Theology were stringent and well defined.</a:t>
            </a:r>
          </a:p>
          <a:p>
            <a:r>
              <a:rPr lang="en-US" dirty="0"/>
              <a:t>			</a:t>
            </a:r>
            <a:r>
              <a:rPr lang="en-US" dirty="0" smtClean="0"/>
              <a:t>Those </a:t>
            </a:r>
            <a:r>
              <a:rPr lang="en-US" dirty="0"/>
              <a:t>without the degree could </a:t>
            </a:r>
            <a:r>
              <a:rPr lang="en-US" dirty="0" smtClean="0"/>
              <a:t>not teach or practice theology.</a:t>
            </a:r>
            <a:endParaRPr lang="en-US" dirty="0"/>
          </a:p>
          <a:p>
            <a:endParaRPr lang="en-US" dirty="0"/>
          </a:p>
        </p:txBody>
      </p:sp>
    </p:spTree>
    <p:extLst>
      <p:ext uri="{BB962C8B-B14F-4D97-AF65-F5344CB8AC3E}">
        <p14:creationId xmlns:p14="http://schemas.microsoft.com/office/powerpoint/2010/main" val="2243777524"/>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	   Early 1800s Anti-Authority Bias</a:t>
            </a:r>
            <a:endParaRPr lang="en-US" dirty="0"/>
          </a:p>
        </p:txBody>
      </p:sp>
      <p:sp>
        <p:nvSpPr>
          <p:cNvPr id="3" name="Content Placeholder 2"/>
          <p:cNvSpPr>
            <a:spLocks noGrp="1"/>
          </p:cNvSpPr>
          <p:nvPr>
            <p:ph idx="1"/>
          </p:nvPr>
        </p:nvSpPr>
        <p:spPr/>
        <p:txBody>
          <a:bodyPr>
            <a:normAutofit lnSpcReduction="10000"/>
          </a:bodyPr>
          <a:lstStyle/>
          <a:p>
            <a:r>
              <a:rPr lang="en-US" dirty="0"/>
              <a:t>After the American Revolution, and particularly, after the War of 1812, </a:t>
            </a:r>
            <a:r>
              <a:rPr lang="en-US" dirty="0" smtClean="0"/>
              <a:t>more </a:t>
            </a:r>
            <a:r>
              <a:rPr lang="en-US" dirty="0"/>
              <a:t>Americans questioned authority, </a:t>
            </a:r>
            <a:r>
              <a:rPr lang="en-US" dirty="0" smtClean="0"/>
              <a:t> </a:t>
            </a:r>
            <a:r>
              <a:rPr lang="en-US" dirty="0"/>
              <a:t>and embraced individualism; </a:t>
            </a:r>
          </a:p>
          <a:p>
            <a:r>
              <a:rPr lang="en-US" dirty="0"/>
              <a:t>		once the term had meant nothing more than selfishness,</a:t>
            </a:r>
          </a:p>
          <a:p>
            <a:r>
              <a:rPr lang="en-US" dirty="0"/>
              <a:t>		but now it connoted positive qualities such as self-</a:t>
            </a:r>
            <a:r>
              <a:rPr lang="en-US" dirty="0" smtClean="0"/>
              <a:t>reliance, </a:t>
            </a:r>
            <a:r>
              <a:rPr lang="en-US" dirty="0"/>
              <a:t>and the ability of each person to judge his or her own best interest.</a:t>
            </a:r>
          </a:p>
          <a:p>
            <a:endParaRPr lang="en-US" dirty="0"/>
          </a:p>
        </p:txBody>
      </p:sp>
    </p:spTree>
    <p:extLst>
      <p:ext uri="{BB962C8B-B14F-4D97-AF65-F5344CB8AC3E}">
        <p14:creationId xmlns:p14="http://schemas.microsoft.com/office/powerpoint/2010/main" val="792030804"/>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0134"/>
            <a:ext cx="8229600" cy="5906030"/>
          </a:xfrm>
        </p:spPr>
        <p:txBody>
          <a:bodyPr/>
          <a:lstStyle/>
          <a:p>
            <a:r>
              <a:rPr lang="en-US" dirty="0"/>
              <a:t>Those with superior wealth, education, or social position could no longer expect the automatic deference of </a:t>
            </a:r>
            <a:r>
              <a:rPr lang="en-US" dirty="0" smtClean="0"/>
              <a:t>common people.</a:t>
            </a:r>
          </a:p>
          <a:p>
            <a:r>
              <a:rPr lang="en-US" dirty="0" smtClean="0"/>
              <a:t>Examples:</a:t>
            </a:r>
          </a:p>
          <a:p>
            <a:r>
              <a:rPr lang="en-US" dirty="0" smtClean="0"/>
              <a:t>Lawyers:</a:t>
            </a:r>
          </a:p>
          <a:p>
            <a:r>
              <a:rPr lang="en-US" dirty="0" smtClean="0"/>
              <a:t>Clergy:</a:t>
            </a:r>
          </a:p>
          <a:p>
            <a:r>
              <a:rPr lang="en-US" dirty="0" smtClean="0"/>
              <a:t>Physicians: </a:t>
            </a:r>
            <a:endParaRPr lang="en-US" dirty="0"/>
          </a:p>
        </p:txBody>
      </p:sp>
    </p:spTree>
    <p:extLst>
      <p:ext uri="{BB962C8B-B14F-4D97-AF65-F5344CB8AC3E}">
        <p14:creationId xmlns:p14="http://schemas.microsoft.com/office/powerpoint/2010/main" val="3024202140"/>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38668"/>
            <a:ext cx="8229600" cy="5787496"/>
          </a:xfrm>
        </p:spPr>
        <p:txBody>
          <a:bodyPr/>
          <a:lstStyle/>
          <a:p>
            <a:r>
              <a:rPr lang="en-US" dirty="0"/>
              <a:t>These jabs at the learned professions peaked between 1820 and 1850.  Samuel Thomson, a farmer’s son with little formal education, </a:t>
            </a:r>
          </a:p>
          <a:p>
            <a:r>
              <a:rPr lang="en-US" dirty="0"/>
              <a:t>			</a:t>
            </a:r>
            <a:r>
              <a:rPr lang="en-US" dirty="0" smtClean="0"/>
              <a:t>led </a:t>
            </a:r>
            <a:r>
              <a:rPr lang="en-US" dirty="0"/>
              <a:t>a successful movement to eliminate all barriers to entry into the medical profession, including educational requirements</a:t>
            </a:r>
            <a:r>
              <a:rPr lang="en-US" dirty="0" smtClean="0"/>
              <a:t>.</a:t>
            </a:r>
          </a:p>
          <a:p>
            <a:endParaRPr lang="en-US" dirty="0"/>
          </a:p>
          <a:p>
            <a:r>
              <a:rPr lang="en-US" dirty="0"/>
              <a:t>			****	By 1845, every state had repealed laws that required licenses and education to practice medicine.</a:t>
            </a:r>
            <a:r>
              <a:rPr lang="en-US" dirty="0"/>
              <a:t> </a:t>
            </a:r>
          </a:p>
        </p:txBody>
      </p:sp>
    </p:spTree>
    <p:extLst>
      <p:ext uri="{BB962C8B-B14F-4D97-AF65-F5344CB8AC3E}">
        <p14:creationId xmlns:p14="http://schemas.microsoft.com/office/powerpoint/2010/main" val="377833438"/>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lstStyle/>
          <a:p>
            <a:r>
              <a:rPr lang="en-US" dirty="0"/>
              <a:t>In colonial New England, minsters had usually served a single parish for life, </a:t>
            </a:r>
          </a:p>
          <a:p>
            <a:r>
              <a:rPr lang="en-US" dirty="0"/>
              <a:t>					but by the 1830s a rapid turnover of ministers was becoming the norm as </a:t>
            </a:r>
            <a:r>
              <a:rPr lang="en-US" dirty="0" smtClean="0"/>
              <a:t>parishioners </a:t>
            </a:r>
            <a:r>
              <a:rPr lang="en-US" dirty="0"/>
              <a:t>commonly dismissed </a:t>
            </a:r>
            <a:r>
              <a:rPr lang="en-US" dirty="0" smtClean="0"/>
              <a:t>clergymen </a:t>
            </a:r>
            <a:r>
              <a:rPr lang="en-US" dirty="0"/>
              <a:t>whose theology displeased them.</a:t>
            </a:r>
            <a:r>
              <a:rPr lang="en-US" dirty="0"/>
              <a:t> </a:t>
            </a:r>
            <a:endParaRPr lang="en-US" dirty="0" smtClean="0"/>
          </a:p>
          <a:p>
            <a:endParaRPr lang="en-US" dirty="0" smtClean="0"/>
          </a:p>
          <a:p>
            <a:r>
              <a:rPr lang="en-US" dirty="0"/>
              <a:t>A horse doctor one day would the next day hang up his sign as “Physician and </a:t>
            </a:r>
            <a:r>
              <a:rPr lang="en-US" dirty="0" smtClean="0"/>
              <a:t>Surgeon.” </a:t>
            </a:r>
            <a:endParaRPr lang="en-US" dirty="0"/>
          </a:p>
        </p:txBody>
      </p:sp>
    </p:spTree>
    <p:extLst>
      <p:ext uri="{BB962C8B-B14F-4D97-AF65-F5344CB8AC3E}">
        <p14:creationId xmlns:p14="http://schemas.microsoft.com/office/powerpoint/2010/main" val="3453497130"/>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21734"/>
            <a:ext cx="8229600" cy="5804430"/>
          </a:xfrm>
        </p:spPr>
        <p:txBody>
          <a:bodyPr>
            <a:normAutofit lnSpcReduction="10000"/>
          </a:bodyPr>
          <a:lstStyle/>
          <a:p>
            <a:r>
              <a:rPr lang="en-US" dirty="0"/>
              <a:t>The questioning of authority was particularly sharp on the frontier.</a:t>
            </a:r>
          </a:p>
          <a:p>
            <a:r>
              <a:rPr lang="en-US" dirty="0"/>
              <a:t>			</a:t>
            </a:r>
            <a:r>
              <a:rPr lang="en-US" dirty="0" smtClean="0"/>
              <a:t>Many men took the title of: “</a:t>
            </a:r>
            <a:r>
              <a:rPr lang="en-US" dirty="0"/>
              <a:t>judge,” “general,” colonel,” or “squire.”</a:t>
            </a:r>
            <a:r>
              <a:rPr lang="en-US" dirty="0"/>
              <a:t> </a:t>
            </a:r>
            <a:endParaRPr lang="en-US" dirty="0" smtClean="0"/>
          </a:p>
          <a:p>
            <a:endParaRPr lang="en-US" dirty="0"/>
          </a:p>
          <a:p>
            <a:r>
              <a:rPr lang="en-US" dirty="0" smtClean="0"/>
              <a:t>{In </a:t>
            </a:r>
            <a:r>
              <a:rPr lang="en-US" dirty="0"/>
              <a:t>a society in which everyone was new, such titles were easily adopted and just as easily challenged.</a:t>
            </a:r>
          </a:p>
          <a:p>
            <a:r>
              <a:rPr lang="en-US" dirty="0"/>
              <a:t>		</a:t>
            </a:r>
            <a:r>
              <a:rPr lang="en-US" dirty="0" smtClean="0"/>
              <a:t>Where </a:t>
            </a:r>
            <a:r>
              <a:rPr lang="en-US" dirty="0"/>
              <a:t>neither law nor custom sanctioned claims of superiority, </a:t>
            </a:r>
            <a:r>
              <a:rPr lang="en-US" dirty="0" smtClean="0"/>
              <a:t>a would</a:t>
            </a:r>
            <a:r>
              <a:rPr lang="en-US" dirty="0"/>
              <a:t>-be </a:t>
            </a:r>
            <a:r>
              <a:rPr lang="en-US" dirty="0" smtClean="0"/>
              <a:t>“gentlemen” depended on his own (exaggerated) </a:t>
            </a:r>
            <a:r>
              <a:rPr lang="en-US" dirty="0"/>
              <a:t>sense of personal honor.</a:t>
            </a:r>
            <a:r>
              <a:rPr lang="en-US" dirty="0"/>
              <a:t> </a:t>
            </a:r>
          </a:p>
        </p:txBody>
      </p:sp>
    </p:spTree>
    <p:extLst>
      <p:ext uri="{BB962C8B-B14F-4D97-AF65-F5344CB8AC3E}">
        <p14:creationId xmlns:p14="http://schemas.microsoft.com/office/powerpoint/2010/main" val="2468171512"/>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06400"/>
            <a:ext cx="8229600" cy="5719763"/>
          </a:xfrm>
        </p:spPr>
        <p:txBody>
          <a:bodyPr/>
          <a:lstStyle/>
          <a:p>
            <a:r>
              <a:rPr lang="en-US" dirty="0" smtClean="0"/>
              <a:t>Result:</a:t>
            </a:r>
          </a:p>
          <a:p>
            <a:endParaRPr lang="en-US" dirty="0"/>
          </a:p>
          <a:p>
            <a:r>
              <a:rPr lang="en-US" dirty="0" smtClean="0"/>
              <a:t>Dueling.</a:t>
            </a:r>
          </a:p>
          <a:p>
            <a:r>
              <a:rPr lang="en-US" dirty="0" smtClean="0"/>
              <a:t>Ex. – Kentucky militia parade in 1819.</a:t>
            </a:r>
            <a:endParaRPr lang="en-US" dirty="0"/>
          </a:p>
        </p:txBody>
      </p:sp>
    </p:spTree>
    <p:extLst>
      <p:ext uri="{BB962C8B-B14F-4D97-AF65-F5344CB8AC3E}">
        <p14:creationId xmlns:p14="http://schemas.microsoft.com/office/powerpoint/2010/main" val="2205211147"/>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SCIENCE </a:t>
            </a:r>
            <a:r>
              <a:rPr lang="en-US" u="sng" dirty="0" smtClean="0"/>
              <a:t>VERSES</a:t>
            </a:r>
            <a:r>
              <a:rPr lang="en-US" dirty="0" smtClean="0"/>
              <a:t> RELIGION.</a:t>
            </a:r>
            <a:endParaRPr lang="en-US" dirty="0"/>
          </a:p>
        </p:txBody>
      </p:sp>
      <p:sp>
        <p:nvSpPr>
          <p:cNvPr id="3" name="Content Placeholder 2"/>
          <p:cNvSpPr>
            <a:spLocks noGrp="1"/>
          </p:cNvSpPr>
          <p:nvPr>
            <p:ph idx="1"/>
          </p:nvPr>
        </p:nvSpPr>
        <p:spPr/>
        <p:txBody>
          <a:bodyPr/>
          <a:lstStyle/>
          <a:p>
            <a:r>
              <a:rPr lang="en-US" dirty="0" smtClean="0"/>
              <a:t>There is not a conflict between “Science” and “Religion” but</a:t>
            </a:r>
          </a:p>
          <a:p>
            <a:endParaRPr lang="en-US" dirty="0" smtClean="0"/>
          </a:p>
          <a:p>
            <a:r>
              <a:rPr lang="en-US" dirty="0"/>
              <a:t>THERE IS A CONFLICT WITHIN DIFFERENT RELIGIOUS VIEWPOINTS.</a:t>
            </a:r>
            <a:r>
              <a:rPr lang="en-US" dirty="0"/>
              <a:t> </a:t>
            </a:r>
          </a:p>
        </p:txBody>
      </p:sp>
    </p:spTree>
    <p:extLst>
      <p:ext uri="{BB962C8B-B14F-4D97-AF65-F5344CB8AC3E}">
        <p14:creationId xmlns:p14="http://schemas.microsoft.com/office/powerpoint/2010/main" val="4249659899"/>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Which is emphasized:</a:t>
            </a:r>
            <a:endParaRPr lang="en-US" dirty="0"/>
          </a:p>
        </p:txBody>
      </p:sp>
      <p:sp>
        <p:nvSpPr>
          <p:cNvPr id="3" name="Content Placeholder 2"/>
          <p:cNvSpPr>
            <a:spLocks noGrp="1"/>
          </p:cNvSpPr>
          <p:nvPr>
            <p:ph idx="1"/>
          </p:nvPr>
        </p:nvSpPr>
        <p:spPr/>
        <p:txBody>
          <a:bodyPr/>
          <a:lstStyle/>
          <a:p>
            <a:pPr marL="1371600" lvl="3" indent="0">
              <a:buNone/>
            </a:pPr>
            <a:r>
              <a:rPr lang="en-US" dirty="0" smtClean="0"/>
              <a:t>.</a:t>
            </a:r>
            <a:endParaRPr lang="en-US" dirty="0"/>
          </a:p>
          <a:p>
            <a:r>
              <a:rPr lang="en-US" dirty="0"/>
              <a:t> </a:t>
            </a:r>
            <a:r>
              <a:rPr lang="en-US" b="1" dirty="0"/>
              <a:t>CREATION</a:t>
            </a:r>
            <a:r>
              <a:rPr lang="en-US" dirty="0"/>
              <a:t> by GOD</a:t>
            </a:r>
            <a:endParaRPr lang="en-US" dirty="0"/>
          </a:p>
          <a:p>
            <a:pPr marL="0" indent="0">
              <a:buNone/>
            </a:pPr>
            <a:r>
              <a:rPr lang="en-US" dirty="0"/>
              <a:t> </a:t>
            </a:r>
          </a:p>
          <a:p>
            <a:r>
              <a:rPr lang="en-US" dirty="0"/>
              <a:t>	</a:t>
            </a:r>
            <a:r>
              <a:rPr lang="en-US" dirty="0" smtClean="0"/>
              <a:t>CREATION </a:t>
            </a:r>
            <a:r>
              <a:rPr lang="en-US" dirty="0"/>
              <a:t>by </a:t>
            </a:r>
            <a:r>
              <a:rPr lang="en-US" b="1" dirty="0"/>
              <a:t>GOD.</a:t>
            </a:r>
            <a:r>
              <a:rPr lang="en-US" dirty="0"/>
              <a:t> </a:t>
            </a:r>
          </a:p>
        </p:txBody>
      </p:sp>
    </p:spTree>
    <p:extLst>
      <p:ext uri="{BB962C8B-B14F-4D97-AF65-F5344CB8AC3E}">
        <p14:creationId xmlns:p14="http://schemas.microsoft.com/office/powerpoint/2010/main" val="3269012679"/>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Fundamentalism </a:t>
            </a:r>
            <a:endParaRPr lang="en-US" dirty="0"/>
          </a:p>
        </p:txBody>
      </p:sp>
      <p:sp>
        <p:nvSpPr>
          <p:cNvPr id="3" name="Content Placeholder 2"/>
          <p:cNvSpPr>
            <a:spLocks noGrp="1"/>
          </p:cNvSpPr>
          <p:nvPr>
            <p:ph idx="1"/>
          </p:nvPr>
        </p:nvSpPr>
        <p:spPr/>
        <p:txBody>
          <a:bodyPr>
            <a:normAutofit fontScale="92500"/>
          </a:bodyPr>
          <a:lstStyle/>
          <a:p>
            <a:r>
              <a:rPr lang="en-US" dirty="0"/>
              <a:t>By 1900, evolution as a concept-if not natural selection as a mechanism-had gained wide acceptance in both scientific and theological circles.</a:t>
            </a:r>
          </a:p>
          <a:p>
            <a:r>
              <a:rPr lang="en-US" dirty="0"/>
              <a:t> </a:t>
            </a:r>
            <a:r>
              <a:rPr lang="en-US" dirty="0" smtClean="0"/>
              <a:t>An increasing </a:t>
            </a:r>
            <a:r>
              <a:rPr lang="en-US" dirty="0"/>
              <a:t>proportion of American clergy, from Episcopalians to Evangelicals, had accommodated some form of the ancient earth and biological evolution into their theologies</a:t>
            </a:r>
            <a:r>
              <a:rPr lang="en-US" dirty="0" smtClean="0"/>
              <a:t>.</a:t>
            </a:r>
          </a:p>
          <a:p>
            <a:r>
              <a:rPr lang="en-US" u="sng" dirty="0" smtClean="0"/>
              <a:t>BUT</a:t>
            </a:r>
            <a:endParaRPr lang="en-US" u="sng" dirty="0"/>
          </a:p>
          <a:p>
            <a:endParaRPr lang="en-US" dirty="0"/>
          </a:p>
        </p:txBody>
      </p:sp>
    </p:spTree>
    <p:extLst>
      <p:ext uri="{BB962C8B-B14F-4D97-AF65-F5344CB8AC3E}">
        <p14:creationId xmlns:p14="http://schemas.microsoft.com/office/powerpoint/2010/main" val="37665350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8770"/>
            <a:ext cx="8229600" cy="846775"/>
          </a:xfrm>
        </p:spPr>
        <p:txBody>
          <a:bodyPr/>
          <a:lstStyle/>
          <a:p>
            <a:r>
              <a:rPr lang="en-US" dirty="0" smtClean="0"/>
              <a:t>Aside: Origin of verses?</a:t>
            </a:r>
            <a:endParaRPr lang="en-US" dirty="0"/>
          </a:p>
        </p:txBody>
      </p:sp>
      <p:sp>
        <p:nvSpPr>
          <p:cNvPr id="3" name="Content Placeholder 2"/>
          <p:cNvSpPr>
            <a:spLocks noGrp="1"/>
          </p:cNvSpPr>
          <p:nvPr>
            <p:ph idx="1"/>
          </p:nvPr>
        </p:nvSpPr>
        <p:spPr>
          <a:xfrm>
            <a:off x="457200" y="1005546"/>
            <a:ext cx="8229600" cy="5120618"/>
          </a:xfrm>
        </p:spPr>
        <p:txBody>
          <a:bodyPr>
            <a:normAutofit fontScale="92500" lnSpcReduction="20000"/>
          </a:bodyPr>
          <a:lstStyle/>
          <a:p>
            <a:r>
              <a:rPr lang="en-US" dirty="0" smtClean="0"/>
              <a:t> The chapter </a:t>
            </a:r>
            <a:r>
              <a:rPr lang="en-US" dirty="0"/>
              <a:t>divisions commonly used today </a:t>
            </a:r>
            <a:r>
              <a:rPr lang="en-US" dirty="0" smtClean="0"/>
              <a:t>- developed </a:t>
            </a:r>
            <a:r>
              <a:rPr lang="en-US" dirty="0"/>
              <a:t>by Stephen Langton, an Archbishop of Canterbury. </a:t>
            </a:r>
            <a:r>
              <a:rPr lang="en-US" dirty="0" smtClean="0"/>
              <a:t>– </a:t>
            </a:r>
            <a:r>
              <a:rPr lang="en-US" dirty="0"/>
              <a:t>around </a:t>
            </a:r>
            <a:r>
              <a:rPr lang="en-US" dirty="0" smtClean="0"/>
              <a:t> 1227 CE. </a:t>
            </a:r>
            <a:endParaRPr lang="en-US" dirty="0"/>
          </a:p>
          <a:p>
            <a:r>
              <a:rPr lang="en-US" dirty="0"/>
              <a:t>		</a:t>
            </a:r>
            <a:r>
              <a:rPr lang="en-US" dirty="0" smtClean="0"/>
              <a:t> </a:t>
            </a:r>
            <a:r>
              <a:rPr lang="en-US" dirty="0"/>
              <a:t>Hebrew </a:t>
            </a:r>
            <a:r>
              <a:rPr lang="en-US" dirty="0" smtClean="0"/>
              <a:t>Bible </a:t>
            </a:r>
            <a:r>
              <a:rPr lang="en-US" dirty="0"/>
              <a:t>(</a:t>
            </a:r>
            <a:r>
              <a:rPr lang="en-US" dirty="0" smtClean="0"/>
              <a:t>Old Testament</a:t>
            </a:r>
            <a:r>
              <a:rPr lang="en-US" dirty="0"/>
              <a:t>) </a:t>
            </a:r>
            <a:r>
              <a:rPr lang="en-US" dirty="0" smtClean="0"/>
              <a:t>- divided </a:t>
            </a:r>
            <a:r>
              <a:rPr lang="en-US" dirty="0"/>
              <a:t>into verses by a Jewish rabbi </a:t>
            </a:r>
            <a:r>
              <a:rPr lang="en-US" dirty="0" smtClean="0"/>
              <a:t> – Nathan  - in 1448 CE. </a:t>
            </a:r>
            <a:endParaRPr lang="en-US" dirty="0"/>
          </a:p>
          <a:p>
            <a:r>
              <a:rPr lang="en-US" dirty="0"/>
              <a:t>	</a:t>
            </a:r>
            <a:r>
              <a:rPr lang="en-US" dirty="0" smtClean="0"/>
              <a:t>	Robert </a:t>
            </a:r>
            <a:r>
              <a:rPr lang="en-US" dirty="0"/>
              <a:t>Estienne, </a:t>
            </a:r>
            <a:r>
              <a:rPr lang="en-US" dirty="0" smtClean="0"/>
              <a:t>also </a:t>
            </a:r>
            <a:r>
              <a:rPr lang="en-US" dirty="0"/>
              <a:t>known as </a:t>
            </a:r>
            <a:r>
              <a:rPr lang="en-US" dirty="0" err="1"/>
              <a:t>Stephanus</a:t>
            </a:r>
            <a:r>
              <a:rPr lang="en-US" dirty="0"/>
              <a:t>, </a:t>
            </a:r>
            <a:r>
              <a:rPr lang="en-US" dirty="0" smtClean="0"/>
              <a:t>- the </a:t>
            </a:r>
            <a:r>
              <a:rPr lang="en-US" dirty="0"/>
              <a:t>first to divide </a:t>
            </a:r>
            <a:r>
              <a:rPr lang="en-US" dirty="0" smtClean="0"/>
              <a:t>New </a:t>
            </a:r>
            <a:r>
              <a:rPr lang="en-US" dirty="0"/>
              <a:t>Testament into standard numbered verses, in 1555. </a:t>
            </a:r>
          </a:p>
          <a:p>
            <a:r>
              <a:rPr lang="en-US" dirty="0"/>
              <a:t>	</a:t>
            </a:r>
            <a:r>
              <a:rPr lang="en-US" dirty="0" smtClean="0"/>
              <a:t>-- </a:t>
            </a:r>
            <a:r>
              <a:rPr lang="en-US" sz="2600" dirty="0" err="1" smtClean="0"/>
              <a:t>Stephanus</a:t>
            </a:r>
            <a:r>
              <a:rPr lang="en-US" sz="2600" dirty="0" smtClean="0"/>
              <a:t> </a:t>
            </a:r>
            <a:r>
              <a:rPr lang="en-US" sz="2600" dirty="0"/>
              <a:t>essentially used Nathan's verse divisions for the Old Testament</a:t>
            </a:r>
            <a:r>
              <a:rPr lang="en-US" sz="3100" dirty="0"/>
              <a:t>. </a:t>
            </a:r>
            <a:endParaRPr lang="en-US" sz="3100" dirty="0" smtClean="0"/>
          </a:p>
          <a:p>
            <a:pPr lvl="1"/>
            <a:r>
              <a:rPr lang="en-US" sz="2700" dirty="0" smtClean="0"/>
              <a:t>Since </a:t>
            </a:r>
            <a:r>
              <a:rPr lang="en-US" sz="2700" dirty="0"/>
              <a:t>that time, beginning with the Geneva Bible, the chapter and verse divisions employed by </a:t>
            </a:r>
            <a:r>
              <a:rPr lang="en-US" sz="2700" dirty="0" err="1"/>
              <a:t>Stephanus</a:t>
            </a:r>
            <a:r>
              <a:rPr lang="en-US" sz="2700" dirty="0"/>
              <a:t> have been accepted into nearly all the Bible versions.</a:t>
            </a:r>
          </a:p>
        </p:txBody>
      </p:sp>
    </p:spTree>
    <p:extLst>
      <p:ext uri="{BB962C8B-B14F-4D97-AF65-F5344CB8AC3E}">
        <p14:creationId xmlns:p14="http://schemas.microsoft.com/office/powerpoint/2010/main" val="3795708957"/>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a:t>
            </a:r>
            <a:r>
              <a:rPr lang="en-US" dirty="0" smtClean="0"/>
              <a:t>.</a:t>
            </a:r>
            <a:r>
              <a:rPr lang="en-US" dirty="0"/>
              <a:t>	Socio-Political Factors.</a:t>
            </a:r>
            <a:r>
              <a:rPr lang="en-US" dirty="0"/>
              <a:t> </a:t>
            </a:r>
          </a:p>
        </p:txBody>
      </p:sp>
      <p:sp>
        <p:nvSpPr>
          <p:cNvPr id="3" name="Content Placeholder 2"/>
          <p:cNvSpPr>
            <a:spLocks noGrp="1"/>
          </p:cNvSpPr>
          <p:nvPr>
            <p:ph idx="1"/>
          </p:nvPr>
        </p:nvSpPr>
        <p:spPr/>
        <p:txBody>
          <a:bodyPr/>
          <a:lstStyle/>
          <a:p>
            <a:r>
              <a:rPr lang="en-US" dirty="0" smtClean="0"/>
              <a:t>Early 20</a:t>
            </a:r>
            <a:r>
              <a:rPr lang="en-US" baseline="30000" dirty="0" smtClean="0"/>
              <a:t>th</a:t>
            </a:r>
            <a:r>
              <a:rPr lang="en-US" dirty="0" smtClean="0"/>
              <a:t> century: significant increase in social anxiety.</a:t>
            </a:r>
          </a:p>
          <a:p>
            <a:endParaRPr lang="en-US" dirty="0" smtClean="0"/>
          </a:p>
          <a:p>
            <a:r>
              <a:rPr lang="en-US" dirty="0" smtClean="0"/>
              <a:t>1.	Industrialization had replaced the agrarian society with an urbanized, pluralistic one.</a:t>
            </a:r>
          </a:p>
          <a:p>
            <a:pPr lvl="1"/>
            <a:r>
              <a:rPr lang="en-US" dirty="0" smtClean="0"/>
              <a:t>Immigrants and non</a:t>
            </a:r>
            <a:r>
              <a:rPr lang="en-US" dirty="0"/>
              <a:t> </a:t>
            </a:r>
            <a:r>
              <a:rPr lang="en-US" dirty="0" smtClean="0"/>
              <a:t>Anglo-Saxon Protestants were gaining positions of social and political stature.</a:t>
            </a:r>
            <a:endParaRPr lang="en-US" dirty="0"/>
          </a:p>
        </p:txBody>
      </p:sp>
    </p:spTree>
    <p:extLst>
      <p:ext uri="{BB962C8B-B14F-4D97-AF65-F5344CB8AC3E}">
        <p14:creationId xmlns:p14="http://schemas.microsoft.com/office/powerpoint/2010/main" val="3861030771"/>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lstStyle/>
          <a:p>
            <a:r>
              <a:rPr lang="en-US" dirty="0" smtClean="0"/>
              <a:t>Second Resurgence of the Ku Klux Klan, 1915.</a:t>
            </a:r>
          </a:p>
          <a:p>
            <a:endParaRPr lang="en-US" dirty="0"/>
          </a:p>
          <a:p>
            <a:endParaRPr lang="en-US" dirty="0" smtClean="0"/>
          </a:p>
          <a:p>
            <a:r>
              <a:rPr lang="en-US" dirty="0" smtClean="0"/>
              <a:t>Religiously: “The Fundamentals” – a series of pamphlets of over 90 essays, given to ministers, YMCA directors, school superintendents. 1910 – 1916. </a:t>
            </a:r>
          </a:p>
          <a:p>
            <a:pPr marL="0" indent="0">
              <a:buNone/>
            </a:pPr>
            <a:r>
              <a:rPr lang="en-US" dirty="0" smtClean="0"/>
              <a:t>Demanded Biblical Literalism, against modern scholarship, and traditional Protestant doctrines. </a:t>
            </a:r>
            <a:endParaRPr lang="en-US" dirty="0"/>
          </a:p>
        </p:txBody>
      </p:sp>
    </p:spTree>
    <p:extLst>
      <p:ext uri="{BB962C8B-B14F-4D97-AF65-F5344CB8AC3E}">
        <p14:creationId xmlns:p14="http://schemas.microsoft.com/office/powerpoint/2010/main" val="3333075408"/>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7868"/>
            <a:ext cx="8229600" cy="5838296"/>
          </a:xfrm>
        </p:spPr>
        <p:txBody>
          <a:bodyPr>
            <a:normAutofit/>
          </a:bodyPr>
          <a:lstStyle/>
          <a:p>
            <a:r>
              <a:rPr lang="en-US" dirty="0"/>
              <a:t>2</a:t>
            </a:r>
            <a:r>
              <a:rPr lang="en-US" dirty="0" smtClean="0"/>
              <a:t>.</a:t>
            </a:r>
            <a:r>
              <a:rPr lang="en-US" dirty="0"/>
              <a:t>	A key point: the rise of public secondary school education</a:t>
            </a:r>
            <a:r>
              <a:rPr lang="en-US" dirty="0" smtClean="0"/>
              <a:t>.</a:t>
            </a:r>
          </a:p>
          <a:p>
            <a:endParaRPr lang="en-US" dirty="0"/>
          </a:p>
          <a:p>
            <a:r>
              <a:rPr lang="en-US" dirty="0"/>
              <a:t> 	The period 1900 to 1920 witnessed an unprecedented growth in high schools.</a:t>
            </a:r>
          </a:p>
          <a:p>
            <a:r>
              <a:rPr lang="en-US" dirty="0"/>
              <a:t>	</a:t>
            </a:r>
            <a:r>
              <a:rPr lang="en-US" dirty="0" smtClean="0"/>
              <a:t>	In </a:t>
            </a:r>
            <a:r>
              <a:rPr lang="en-US" dirty="0"/>
              <a:t>1890, </a:t>
            </a:r>
            <a:r>
              <a:rPr lang="en-US" dirty="0" smtClean="0"/>
              <a:t>-- 200,000 </a:t>
            </a:r>
            <a:r>
              <a:rPr lang="en-US" dirty="0"/>
              <a:t>high school students in America.</a:t>
            </a:r>
          </a:p>
          <a:p>
            <a:r>
              <a:rPr lang="en-US" dirty="0"/>
              <a:t>		</a:t>
            </a:r>
            <a:r>
              <a:rPr lang="en-US" dirty="0" smtClean="0"/>
              <a:t>By </a:t>
            </a:r>
            <a:r>
              <a:rPr lang="en-US" dirty="0"/>
              <a:t>1920, </a:t>
            </a:r>
            <a:r>
              <a:rPr lang="en-US" dirty="0" smtClean="0"/>
              <a:t>-- two million.</a:t>
            </a:r>
          </a:p>
        </p:txBody>
      </p:sp>
    </p:spTree>
    <p:extLst>
      <p:ext uri="{BB962C8B-B14F-4D97-AF65-F5344CB8AC3E}">
        <p14:creationId xmlns:p14="http://schemas.microsoft.com/office/powerpoint/2010/main" val="2581930416"/>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rmAutofit/>
          </a:bodyPr>
          <a:lstStyle/>
          <a:p>
            <a:r>
              <a:rPr lang="en-US" dirty="0"/>
              <a:t>Thus, America’s rural populations - which had been historically incredibly isolated -</a:t>
            </a:r>
          </a:p>
          <a:p>
            <a:r>
              <a:rPr lang="en-US" dirty="0"/>
              <a:t>		</a:t>
            </a:r>
            <a:r>
              <a:rPr lang="en-US" dirty="0" smtClean="0"/>
              <a:t>were </a:t>
            </a:r>
            <a:r>
              <a:rPr lang="en-US" dirty="0"/>
              <a:t>suddenly exposed to modern thought and science for virtually the first time.</a:t>
            </a:r>
          </a:p>
          <a:p>
            <a:pPr marL="0" indent="0">
              <a:buNone/>
            </a:pPr>
            <a:r>
              <a:rPr lang="en-US" dirty="0"/>
              <a:t> </a:t>
            </a:r>
          </a:p>
          <a:p>
            <a:r>
              <a:rPr lang="en-US" dirty="0"/>
              <a:t>		</a:t>
            </a:r>
            <a:r>
              <a:rPr lang="en-US" dirty="0" smtClean="0"/>
              <a:t>Also </a:t>
            </a:r>
            <a:r>
              <a:rPr lang="en-US" dirty="0"/>
              <a:t>--	the textbooks of were written by predominantly northeast intelligentsia.</a:t>
            </a:r>
          </a:p>
          <a:p>
            <a:r>
              <a:rPr lang="en-US" dirty="0"/>
              <a:t>				</a:t>
            </a:r>
            <a:r>
              <a:rPr lang="en-US" dirty="0" smtClean="0"/>
              <a:t>(</a:t>
            </a:r>
            <a:r>
              <a:rPr lang="en-US" dirty="0"/>
              <a:t>Another example of </a:t>
            </a:r>
            <a:r>
              <a:rPr lang="en-US" dirty="0" smtClean="0"/>
              <a:t>“outsiders” invading </a:t>
            </a:r>
            <a:r>
              <a:rPr lang="en-US" dirty="0"/>
              <a:t>rural America.)</a:t>
            </a:r>
            <a:r>
              <a:rPr lang="en-US" dirty="0"/>
              <a:t> </a:t>
            </a:r>
          </a:p>
        </p:txBody>
      </p:sp>
    </p:spTree>
    <p:extLst>
      <p:ext uri="{BB962C8B-B14F-4D97-AF65-F5344CB8AC3E}">
        <p14:creationId xmlns:p14="http://schemas.microsoft.com/office/powerpoint/2010/main" val="2362236203"/>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Scopes Trial – 1925.</a:t>
            </a:r>
            <a:endParaRPr lang="en-US" dirty="0"/>
          </a:p>
        </p:txBody>
      </p:sp>
      <p:sp>
        <p:nvSpPr>
          <p:cNvPr id="3" name="Content Placeholder 2"/>
          <p:cNvSpPr>
            <a:spLocks noGrp="1"/>
          </p:cNvSpPr>
          <p:nvPr>
            <p:ph idx="1"/>
          </p:nvPr>
        </p:nvSpPr>
        <p:spPr/>
        <p:txBody>
          <a:bodyPr/>
          <a:lstStyle/>
          <a:p>
            <a:r>
              <a:rPr lang="en-US" dirty="0" smtClean="0"/>
              <a:t>Butler Act, Tennessee.</a:t>
            </a:r>
          </a:p>
          <a:p>
            <a:r>
              <a:rPr lang="en-US" dirty="0" smtClean="0"/>
              <a:t>Dayton, Tenn.</a:t>
            </a:r>
          </a:p>
          <a:p>
            <a:r>
              <a:rPr lang="en-US" dirty="0" smtClean="0"/>
              <a:t>William Jennings Bryan</a:t>
            </a:r>
          </a:p>
          <a:p>
            <a:r>
              <a:rPr lang="en-US" dirty="0" smtClean="0"/>
              <a:t>Clarence Darrow</a:t>
            </a:r>
          </a:p>
          <a:p>
            <a:r>
              <a:rPr lang="en-US" dirty="0" smtClean="0"/>
              <a:t>Fined $100.</a:t>
            </a:r>
          </a:p>
          <a:p>
            <a:endParaRPr lang="en-US" dirty="0"/>
          </a:p>
        </p:txBody>
      </p:sp>
    </p:spTree>
    <p:extLst>
      <p:ext uri="{BB962C8B-B14F-4D97-AF65-F5344CB8AC3E}">
        <p14:creationId xmlns:p14="http://schemas.microsoft.com/office/powerpoint/2010/main" val="3622983891"/>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3.</a:t>
            </a:r>
            <a:r>
              <a:rPr lang="en-US" dirty="0"/>
              <a:t>	The New </a:t>
            </a:r>
            <a:r>
              <a:rPr lang="en-US" dirty="0" smtClean="0"/>
              <a:t>Threat: the </a:t>
            </a:r>
            <a:r>
              <a:rPr lang="en-US" dirty="0"/>
              <a:t>Sputnik Era.</a:t>
            </a:r>
            <a:r>
              <a:rPr lang="en-US" dirty="0"/>
              <a:t> </a:t>
            </a:r>
          </a:p>
        </p:txBody>
      </p:sp>
      <p:sp>
        <p:nvSpPr>
          <p:cNvPr id="3" name="Content Placeholder 2"/>
          <p:cNvSpPr>
            <a:spLocks noGrp="1"/>
          </p:cNvSpPr>
          <p:nvPr>
            <p:ph idx="1"/>
          </p:nvPr>
        </p:nvSpPr>
        <p:spPr/>
        <p:txBody>
          <a:bodyPr/>
          <a:lstStyle/>
          <a:p>
            <a:r>
              <a:rPr lang="en-US" dirty="0"/>
              <a:t>Sputnik, launched in </a:t>
            </a:r>
            <a:r>
              <a:rPr lang="en-US" dirty="0" smtClean="0"/>
              <a:t>1957.</a:t>
            </a:r>
          </a:p>
          <a:p>
            <a:r>
              <a:rPr lang="en-US" dirty="0" smtClean="0"/>
              <a:t>Substandard textbooks and instruction.</a:t>
            </a:r>
          </a:p>
          <a:p>
            <a:r>
              <a:rPr lang="en-US" dirty="0" smtClean="0"/>
              <a:t>Biology texts – 19</a:t>
            </a:r>
            <a:r>
              <a:rPr lang="en-US" baseline="30000" dirty="0" smtClean="0"/>
              <a:t>th</a:t>
            </a:r>
            <a:r>
              <a:rPr lang="en-US" dirty="0" smtClean="0"/>
              <a:t> century compendia.</a:t>
            </a:r>
          </a:p>
          <a:p>
            <a:endParaRPr lang="en-US" dirty="0"/>
          </a:p>
          <a:p>
            <a:pPr marL="0" indent="0">
              <a:buNone/>
            </a:pPr>
            <a:r>
              <a:rPr lang="en-US" dirty="0" smtClean="0"/>
              <a:t>New improved science curriculum created push-back.</a:t>
            </a:r>
          </a:p>
          <a:p>
            <a:pPr marL="0" indent="0">
              <a:buNone/>
            </a:pPr>
            <a:endParaRPr lang="en-US" dirty="0"/>
          </a:p>
        </p:txBody>
      </p:sp>
    </p:spTree>
    <p:extLst>
      <p:ext uri="{BB962C8B-B14F-4D97-AF65-F5344CB8AC3E}">
        <p14:creationId xmlns:p14="http://schemas.microsoft.com/office/powerpoint/2010/main" val="1126991756"/>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IV.	Change in definition of “Dominion”</a:t>
            </a:r>
            <a:endParaRPr lang="en-US" dirty="0"/>
          </a:p>
        </p:txBody>
      </p:sp>
      <p:sp>
        <p:nvSpPr>
          <p:cNvPr id="3" name="Content Placeholder 2"/>
          <p:cNvSpPr>
            <a:spLocks noGrp="1"/>
          </p:cNvSpPr>
          <p:nvPr>
            <p:ph idx="1"/>
          </p:nvPr>
        </p:nvSpPr>
        <p:spPr/>
        <p:txBody>
          <a:bodyPr/>
          <a:lstStyle/>
          <a:p>
            <a:r>
              <a:rPr lang="en-US" dirty="0" smtClean="0"/>
              <a:t>John Wesley Powell.</a:t>
            </a:r>
          </a:p>
          <a:p>
            <a:r>
              <a:rPr lang="en-US" dirty="0" smtClean="0"/>
              <a:t>Henry D. Washburn</a:t>
            </a:r>
          </a:p>
          <a:p>
            <a:r>
              <a:rPr lang="en-US" dirty="0" smtClean="0"/>
              <a:t>John Muir</a:t>
            </a:r>
          </a:p>
          <a:p>
            <a:r>
              <a:rPr lang="en-US" dirty="0" smtClean="0"/>
              <a:t>Conservation: planned and managed use of the public domain.</a:t>
            </a:r>
          </a:p>
          <a:p>
            <a:r>
              <a:rPr lang="en-US" dirty="0" smtClean="0"/>
              <a:t>Preservation: maintaining with minimum human activity.</a:t>
            </a:r>
            <a:endParaRPr lang="en-US" dirty="0"/>
          </a:p>
        </p:txBody>
      </p:sp>
    </p:spTree>
    <p:extLst>
      <p:ext uri="{BB962C8B-B14F-4D97-AF65-F5344CB8AC3E}">
        <p14:creationId xmlns:p14="http://schemas.microsoft.com/office/powerpoint/2010/main" val="3293447723"/>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DISCUSSION.</a:t>
            </a:r>
            <a:endParaRPr lang="en-US" dirty="0"/>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20894141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9"/>
            <a:ext cx="8229600" cy="572138"/>
          </a:xfrm>
        </p:spPr>
        <p:txBody>
          <a:bodyPr>
            <a:normAutofit fontScale="90000"/>
          </a:bodyPr>
          <a:lstStyle/>
          <a:p>
            <a:pPr lvl="3" algn="ctr" defTabSz="457200" rtl="0">
              <a:spcBef>
                <a:spcPct val="0"/>
              </a:spcBef>
            </a:pPr>
            <a:r>
              <a:rPr lang="en-US" sz="3200" dirty="0" smtClean="0"/>
              <a:t>Second Assignment</a:t>
            </a:r>
            <a:br>
              <a:rPr lang="en-US" sz="3200" dirty="0" smtClean="0"/>
            </a:br>
            <a:endParaRPr lang="en-US" dirty="0"/>
          </a:p>
        </p:txBody>
      </p:sp>
      <p:sp>
        <p:nvSpPr>
          <p:cNvPr id="3" name="Content Placeholder 2"/>
          <p:cNvSpPr>
            <a:spLocks noGrp="1"/>
          </p:cNvSpPr>
          <p:nvPr>
            <p:ph idx="1"/>
          </p:nvPr>
        </p:nvSpPr>
        <p:spPr>
          <a:xfrm>
            <a:off x="457200" y="846778"/>
            <a:ext cx="8229600" cy="5279386"/>
          </a:xfrm>
        </p:spPr>
        <p:txBody>
          <a:bodyPr>
            <a:normAutofit/>
          </a:bodyPr>
          <a:lstStyle/>
          <a:p>
            <a:r>
              <a:rPr lang="en-US" dirty="0"/>
              <a:t>		B.	Noah Story:</a:t>
            </a:r>
          </a:p>
          <a:p>
            <a:r>
              <a:rPr lang="en-US" dirty="0"/>
              <a:t> </a:t>
            </a:r>
          </a:p>
          <a:p>
            <a:r>
              <a:rPr lang="en-US" dirty="0"/>
              <a:t>	</a:t>
            </a:r>
            <a:r>
              <a:rPr lang="en-US" sz="3600" dirty="0"/>
              <a:t>			1.	Gen. 6: 19-20.</a:t>
            </a:r>
          </a:p>
          <a:p>
            <a:r>
              <a:rPr lang="en-US" baseline="30000" dirty="0"/>
              <a:t>						</a:t>
            </a:r>
            <a:r>
              <a:rPr lang="en-US" dirty="0"/>
              <a:t>				</a:t>
            </a:r>
            <a:endParaRPr lang="en-US" dirty="0" smtClean="0"/>
          </a:p>
          <a:p>
            <a:pPr marL="1828800" lvl="4" indent="0">
              <a:buNone/>
            </a:pPr>
            <a:r>
              <a:rPr lang="en-US" sz="3600" dirty="0" smtClean="0"/>
              <a:t>2</a:t>
            </a:r>
            <a:r>
              <a:rPr lang="en-US" sz="3600" dirty="0"/>
              <a:t>.	Gen. 7: 2-3.</a:t>
            </a:r>
          </a:p>
          <a:p>
            <a:r>
              <a:rPr lang="en-US" baseline="30000" dirty="0"/>
              <a:t>								</a:t>
            </a:r>
            <a:r>
              <a:rPr lang="en-US" dirty="0"/>
              <a:t> </a:t>
            </a:r>
          </a:p>
          <a:p>
            <a:endParaRPr lang="en-US" dirty="0"/>
          </a:p>
        </p:txBody>
      </p:sp>
    </p:spTree>
    <p:extLst>
      <p:ext uri="{BB962C8B-B14F-4D97-AF65-F5344CB8AC3E}">
        <p14:creationId xmlns:p14="http://schemas.microsoft.com/office/powerpoint/2010/main" val="23570021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a:t>
            </a:r>
            <a:endParaRPr lang="en-US" dirty="0"/>
          </a:p>
        </p:txBody>
      </p:sp>
      <p:sp>
        <p:nvSpPr>
          <p:cNvPr id="3" name="Content Placeholder 2"/>
          <p:cNvSpPr>
            <a:spLocks noGrp="1"/>
          </p:cNvSpPr>
          <p:nvPr>
            <p:ph idx="1"/>
          </p:nvPr>
        </p:nvSpPr>
        <p:spPr/>
        <p:txBody>
          <a:bodyPr/>
          <a:lstStyle/>
          <a:p>
            <a:r>
              <a:rPr lang="en-US" dirty="0"/>
              <a:t>In Gen. 6 </a:t>
            </a:r>
            <a:r>
              <a:rPr lang="en-US" dirty="0" smtClean="0"/>
              <a:t>[ “</a:t>
            </a:r>
            <a:r>
              <a:rPr lang="en-US" dirty="0"/>
              <a:t>two by two” version], there is no mention of “clean and unclean” because this is believed to be the P (Priestly) version –</a:t>
            </a:r>
          </a:p>
          <a:p>
            <a:r>
              <a:rPr lang="en-US" dirty="0"/>
              <a:t>			</a:t>
            </a:r>
            <a:r>
              <a:rPr lang="en-US" dirty="0" smtClean="0"/>
              <a:t>dietary </a:t>
            </a:r>
            <a:r>
              <a:rPr lang="en-US" dirty="0"/>
              <a:t>laws </a:t>
            </a:r>
            <a:r>
              <a:rPr lang="en-US" dirty="0" smtClean="0"/>
              <a:t>would not </a:t>
            </a:r>
            <a:r>
              <a:rPr lang="en-US" dirty="0"/>
              <a:t>be introduced until after Moses</a:t>
            </a:r>
            <a:r>
              <a:rPr lang="en-US" dirty="0" smtClean="0"/>
              <a:t>.</a:t>
            </a:r>
          </a:p>
          <a:p>
            <a:r>
              <a:rPr lang="en-US" dirty="0" smtClean="0"/>
              <a:t> ( </a:t>
            </a:r>
            <a:r>
              <a:rPr lang="en-US" sz="2400" dirty="0"/>
              <a:t>i.e. Noah would not have known about them according to the “P” author.</a:t>
            </a:r>
            <a:r>
              <a:rPr lang="en-US" dirty="0" smtClean="0">
                <a:effectLst/>
              </a:rPr>
              <a:t> )</a:t>
            </a:r>
            <a:endParaRPr lang="en-US" dirty="0"/>
          </a:p>
        </p:txBody>
      </p:sp>
    </p:spTree>
    <p:extLst>
      <p:ext uri="{BB962C8B-B14F-4D97-AF65-F5344CB8AC3E}">
        <p14:creationId xmlns:p14="http://schemas.microsoft.com/office/powerpoint/2010/main" val="269963907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592</TotalTime>
  <Words>1755</Words>
  <Application>Microsoft Macintosh PowerPoint</Application>
  <PresentationFormat>On-screen Show (4:3)</PresentationFormat>
  <Paragraphs>390</Paragraphs>
  <Slides>77</Slides>
  <Notes>1</Notes>
  <HiddenSlides>0</HiddenSlides>
  <MMClips>0</MMClips>
  <ScaleCrop>false</ScaleCrop>
  <HeadingPairs>
    <vt:vector size="4" baseType="variant">
      <vt:variant>
        <vt:lpstr>Theme</vt:lpstr>
      </vt:variant>
      <vt:variant>
        <vt:i4>1</vt:i4>
      </vt:variant>
      <vt:variant>
        <vt:lpstr>Slide Titles</vt:lpstr>
      </vt:variant>
      <vt:variant>
        <vt:i4>77</vt:i4>
      </vt:variant>
    </vt:vector>
  </HeadingPairs>
  <TitlesOfParts>
    <vt:vector size="78" baseType="lpstr">
      <vt:lpstr>Office Theme</vt:lpstr>
      <vt:lpstr>HOW WE GOT HERE</vt:lpstr>
      <vt:lpstr>PowerPoint Presentation</vt:lpstr>
      <vt:lpstr>GENESIS 1: 10-27</vt:lpstr>
      <vt:lpstr>PowerPoint Presentation</vt:lpstr>
      <vt:lpstr>GENESIS 2: 4(b)-33</vt:lpstr>
      <vt:lpstr>PowerPoint Presentation</vt:lpstr>
      <vt:lpstr>Aside: Origin of verses?</vt:lpstr>
      <vt:lpstr>Second Assignment </vt:lpstr>
      <vt:lpstr>Why?</vt:lpstr>
      <vt:lpstr>PowerPoint Presentation</vt:lpstr>
      <vt:lpstr>Scan chapters: what names are given to God?</vt:lpstr>
      <vt:lpstr>PowerPoint Presentation</vt:lpstr>
      <vt:lpstr>Genesis 7: 11</vt:lpstr>
      <vt:lpstr>3rd Assignment: </vt:lpstr>
      <vt:lpstr>Theories:</vt:lpstr>
      <vt:lpstr>PowerPoint Presentation</vt:lpstr>
      <vt:lpstr>PowerPoint Presentation</vt:lpstr>
      <vt:lpstr>Conclusion to Into. </vt:lpstr>
      <vt:lpstr>PowerPoint Presentation</vt:lpstr>
      <vt:lpstr>PowerPoint Presentation</vt:lpstr>
      <vt:lpstr>1st Proposition:</vt:lpstr>
      <vt:lpstr>BACKGROUND:</vt:lpstr>
      <vt:lpstr>Gods of Fertile Crescent:  </vt:lpstr>
      <vt:lpstr>Beliefs about Nature we inherited:</vt:lpstr>
      <vt:lpstr>Verse 2:</vt:lpstr>
      <vt:lpstr>PowerPoint Presentation</vt:lpstr>
      <vt:lpstr>PowerPoint Presentation</vt:lpstr>
      <vt:lpstr>PowerPoint Presentation</vt:lpstr>
      <vt:lpstr>Verse 3:</vt:lpstr>
      <vt:lpstr>PowerPoint Presentation</vt:lpstr>
      <vt:lpstr>Rest of Verse 4:</vt:lpstr>
      <vt:lpstr>What is going on with these separations? </vt:lpstr>
      <vt:lpstr>B.  Monotheism.</vt:lpstr>
      <vt:lpstr>Example 1: the 4th Day.</vt:lpstr>
      <vt:lpstr>NOTE:  the words "sun" and "moon" are not mentioned? </vt:lpstr>
      <vt:lpstr>PowerPoint Presentation</vt:lpstr>
      <vt:lpstr>Example 2: Back to Vs. 10.</vt:lpstr>
      <vt:lpstr>Example 3: Chap. 2: 1-3</vt:lpstr>
      <vt:lpstr> The Hebrew word for the seventh day is “Shabbat.” </vt:lpstr>
      <vt:lpstr>PowerPoint Presentation</vt:lpstr>
      <vt:lpstr>Introduction to Gen. 2.</vt:lpstr>
      <vt:lpstr>PowerPoint Presentation</vt:lpstr>
      <vt:lpstr>Gen. 2: 4</vt:lpstr>
      <vt:lpstr>REVIEW:</vt:lpstr>
      <vt:lpstr>C. Humanity is given “Dominion.”</vt:lpstr>
      <vt:lpstr>2.    A “Helper” , vs. 18.</vt:lpstr>
      <vt:lpstr>Naming.</vt:lpstr>
      <vt:lpstr>Not good enough!</vt:lpstr>
      <vt:lpstr>Lovely story from the Midrash.</vt:lpstr>
      <vt:lpstr>Vs. 15   “to till and keep it”</vt:lpstr>
      <vt:lpstr>PowerPoint Presentation</vt:lpstr>
      <vt:lpstr>PowerPoint Presentation</vt:lpstr>
      <vt:lpstr>Assumption.</vt:lpstr>
      <vt:lpstr>SUMMARY.</vt:lpstr>
      <vt:lpstr>I.   Science And Religion.</vt:lpstr>
      <vt:lpstr>“Oh, that’s just a theory.”</vt:lpstr>
      <vt:lpstr>II.   HISTORY IN AMERICA.</vt:lpstr>
      <vt:lpstr>Examples:</vt:lpstr>
      <vt:lpstr>PowerPoint Presentation</vt:lpstr>
      <vt:lpstr>PowerPoint Presentation</vt:lpstr>
      <vt:lpstr>B.    Early 1800s Anti-Authority Bias</vt:lpstr>
      <vt:lpstr>PowerPoint Presentation</vt:lpstr>
      <vt:lpstr>PowerPoint Presentation</vt:lpstr>
      <vt:lpstr>PowerPoint Presentation</vt:lpstr>
      <vt:lpstr>PowerPoint Presentation</vt:lpstr>
      <vt:lpstr>PowerPoint Presentation</vt:lpstr>
      <vt:lpstr>SCIENCE VERSES RELIGION.</vt:lpstr>
      <vt:lpstr>Which is emphasized:</vt:lpstr>
      <vt:lpstr>Fundamentalism </vt:lpstr>
      <vt:lpstr>A. Socio-Political Factors. </vt:lpstr>
      <vt:lpstr>PowerPoint Presentation</vt:lpstr>
      <vt:lpstr>PowerPoint Presentation</vt:lpstr>
      <vt:lpstr>PowerPoint Presentation</vt:lpstr>
      <vt:lpstr>Scopes Trial – 1925.</vt:lpstr>
      <vt:lpstr>3. The New Threat: the Sputnik Era. </vt:lpstr>
      <vt:lpstr>IV. Change in definition of “Dominion”</vt:lpstr>
      <vt:lpstr>DISCUSSION.</vt:lpstr>
    </vt:vector>
  </TitlesOfParts>
  <Company>Temple College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WE GOT HERE</dc:title>
  <dc:creator>Rich Cromwell</dc:creator>
  <cp:lastModifiedBy>Rich Cromwell</cp:lastModifiedBy>
  <cp:revision>83</cp:revision>
  <dcterms:created xsi:type="dcterms:W3CDTF">2016-03-27T22:25:21Z</dcterms:created>
  <dcterms:modified xsi:type="dcterms:W3CDTF">2016-03-29T21:08:32Z</dcterms:modified>
</cp:coreProperties>
</file>