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sldIdLst>
    <p:sldId id="256" r:id="rId2"/>
    <p:sldId id="347" r:id="rId3"/>
    <p:sldId id="281" r:id="rId4"/>
    <p:sldId id="304" r:id="rId5"/>
    <p:sldId id="305" r:id="rId6"/>
    <p:sldId id="280" r:id="rId7"/>
    <p:sldId id="312" r:id="rId8"/>
    <p:sldId id="343" r:id="rId9"/>
    <p:sldId id="274" r:id="rId10"/>
    <p:sldId id="342" r:id="rId11"/>
    <p:sldId id="309" r:id="rId12"/>
    <p:sldId id="331" r:id="rId13"/>
    <p:sldId id="332" r:id="rId14"/>
    <p:sldId id="346" r:id="rId15"/>
    <p:sldId id="345" r:id="rId16"/>
    <p:sldId id="351" r:id="rId17"/>
    <p:sldId id="277" r:id="rId18"/>
    <p:sldId id="278" r:id="rId19"/>
    <p:sldId id="349" r:id="rId20"/>
    <p:sldId id="294" r:id="rId21"/>
    <p:sldId id="350" r:id="rId22"/>
    <p:sldId id="348" r:id="rId23"/>
    <p:sldId id="273" r:id="rId24"/>
    <p:sldId id="339" r:id="rId25"/>
    <p:sldId id="338" r:id="rId26"/>
    <p:sldId id="327" r:id="rId27"/>
    <p:sldId id="313" r:id="rId28"/>
    <p:sldId id="272" r:id="rId29"/>
    <p:sldId id="282" r:id="rId30"/>
    <p:sldId id="298" r:id="rId31"/>
    <p:sldId id="324" r:id="rId32"/>
    <p:sldId id="325" r:id="rId33"/>
    <p:sldId id="315" r:id="rId34"/>
    <p:sldId id="337" r:id="rId35"/>
    <p:sldId id="344" r:id="rId36"/>
    <p:sldId id="336" r:id="rId37"/>
    <p:sldId id="330" r:id="rId38"/>
    <p:sldId id="333" r:id="rId39"/>
    <p:sldId id="334" r:id="rId40"/>
    <p:sldId id="335" r:id="rId41"/>
    <p:sldId id="341" r:id="rId42"/>
    <p:sldId id="34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69AE62-0159-47EA-B85C-DDD4D5507D54}">
          <p14:sldIdLst>
            <p14:sldId id="256"/>
            <p14:sldId id="347"/>
            <p14:sldId id="281"/>
            <p14:sldId id="304"/>
            <p14:sldId id="305"/>
            <p14:sldId id="280"/>
            <p14:sldId id="312"/>
            <p14:sldId id="343"/>
            <p14:sldId id="274"/>
            <p14:sldId id="342"/>
            <p14:sldId id="309"/>
            <p14:sldId id="331"/>
            <p14:sldId id="332"/>
            <p14:sldId id="346"/>
            <p14:sldId id="345"/>
            <p14:sldId id="351"/>
            <p14:sldId id="277"/>
            <p14:sldId id="278"/>
            <p14:sldId id="349"/>
            <p14:sldId id="294"/>
            <p14:sldId id="350"/>
            <p14:sldId id="348"/>
            <p14:sldId id="273"/>
            <p14:sldId id="339"/>
            <p14:sldId id="338"/>
            <p14:sldId id="327"/>
            <p14:sldId id="313"/>
            <p14:sldId id="272"/>
            <p14:sldId id="282"/>
            <p14:sldId id="298"/>
            <p14:sldId id="324"/>
            <p14:sldId id="325"/>
            <p14:sldId id="315"/>
            <p14:sldId id="337"/>
            <p14:sldId id="344"/>
            <p14:sldId id="336"/>
            <p14:sldId id="330"/>
            <p14:sldId id="333"/>
            <p14:sldId id="334"/>
            <p14:sldId id="335"/>
            <p14:sldId id="341"/>
            <p14:sldId id="340"/>
          </p14:sldIdLst>
        </p14:section>
        <p14:section name="Untitled Section" id="{99ED8FA5-9E72-44FF-BD21-A884F9B73D5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6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1" autoAdjust="0"/>
    <p:restoredTop sz="94660"/>
  </p:normalViewPr>
  <p:slideViewPr>
    <p:cSldViewPr snapToGrid="0">
      <p:cViewPr varScale="1">
        <p:scale>
          <a:sx n="102" d="100"/>
          <a:sy n="102" d="100"/>
        </p:scale>
        <p:origin x="840" y="318"/>
      </p:cViewPr>
      <p:guideLst/>
    </p:cSldViewPr>
  </p:slideViewPr>
  <p:notesTextViewPr>
    <p:cViewPr>
      <p:scale>
        <a:sx n="1" d="1"/>
        <a:sy n="1" d="1"/>
      </p:scale>
      <p:origin x="0" y="0"/>
    </p:cViewPr>
  </p:notesTextViewPr>
  <p:sorterViewPr>
    <p:cViewPr varScale="1">
      <p:scale>
        <a:sx n="1" d="1"/>
        <a:sy n="1" d="1"/>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94394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23411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9237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560740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256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238156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3233634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157167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248928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153395-2CB9-4FB7-806B-FEC46F1FC23E}"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323494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53395-2CB9-4FB7-806B-FEC46F1FC23E}"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145166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153395-2CB9-4FB7-806B-FEC46F1FC23E}" type="datetimeFigureOut">
              <a:rPr lang="en-US" smtClean="0"/>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137598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153395-2CB9-4FB7-806B-FEC46F1FC23E}" type="datetimeFigureOut">
              <a:rPr lang="en-US" smtClean="0"/>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142992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53395-2CB9-4FB7-806B-FEC46F1FC23E}" type="datetimeFigureOut">
              <a:rPr lang="en-US" smtClean="0"/>
              <a:t>10/18/2025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286801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153395-2CB9-4FB7-806B-FEC46F1FC23E}"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1899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153395-2CB9-4FB7-806B-FEC46F1FC23E}"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351B0-23F4-4A97-87D7-449AE119F456}" type="slidenum">
              <a:rPr lang="en-US" smtClean="0"/>
              <a:t>‹#›</a:t>
            </a:fld>
            <a:endParaRPr lang="en-US"/>
          </a:p>
        </p:txBody>
      </p:sp>
    </p:spTree>
    <p:extLst>
      <p:ext uri="{BB962C8B-B14F-4D97-AF65-F5344CB8AC3E}">
        <p14:creationId xmlns:p14="http://schemas.microsoft.com/office/powerpoint/2010/main" val="300700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153395-2CB9-4FB7-806B-FEC46F1FC23E}" type="datetimeFigureOut">
              <a:rPr lang="en-US" smtClean="0"/>
              <a:t>10/18/2025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D351B0-23F4-4A97-87D7-449AE119F456}" type="slidenum">
              <a:rPr lang="en-US" smtClean="0"/>
              <a:t>‹#›</a:t>
            </a:fld>
            <a:endParaRPr lang="en-US"/>
          </a:p>
        </p:txBody>
      </p:sp>
    </p:spTree>
    <p:extLst>
      <p:ext uri="{BB962C8B-B14F-4D97-AF65-F5344CB8AC3E}">
        <p14:creationId xmlns:p14="http://schemas.microsoft.com/office/powerpoint/2010/main" val="262750970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pwd.maps.arcgis.com/apps/Viewer/index.html?appid=2b3604bf9ced441a98c500763b8b104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ordcc.com/take-a-trip-through-our-virtual-river-guide/" TargetMode="External"/><Relationship Id="rId2" Type="http://schemas.openxmlformats.org/officeDocument/2006/relationships/hyperlink" Target="https://youtu.be/GBG_VeMlPd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wvMXhHwjB6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klqh45EJJss" TargetMode="External"/><Relationship Id="rId2" Type="http://schemas.openxmlformats.org/officeDocument/2006/relationships/hyperlink" Target="https://youtu.be/L7-xp-LV8X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pa.gov/hwp/integrated-assessment-healthy-watershed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pa.gov/hwp/basic-information-and-answers-frequent-questions#comm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Yi3cWwUA0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ButQspZX2y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tours.fishviews.com/public/guadalupe-river#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tsswcb.texas.gov/brushcontrol" TargetMode="External"/><Relationship Id="rId2" Type="http://schemas.openxmlformats.org/officeDocument/2006/relationships/hyperlink" Target="http://texanbynature.org/leadership/board-of-directors/" TargetMode="External"/><Relationship Id="rId1" Type="http://schemas.openxmlformats.org/officeDocument/2006/relationships/slideLayout" Target="../slideLayouts/slideLayout2.xml"/><Relationship Id="rId4" Type="http://schemas.openxmlformats.org/officeDocument/2006/relationships/hyperlink" Target="https://www.tsswcb.texas.gov/regionaloffic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B97D-2C1C-4660-97D7-21629864307D}"/>
              </a:ext>
            </a:extLst>
          </p:cNvPr>
          <p:cNvSpPr>
            <a:spLocks noGrp="1"/>
          </p:cNvSpPr>
          <p:nvPr>
            <p:ph type="ctrTitle"/>
          </p:nvPr>
        </p:nvSpPr>
        <p:spPr>
          <a:xfrm>
            <a:off x="3510769" y="910359"/>
            <a:ext cx="6608139" cy="1975655"/>
          </a:xfrm>
        </p:spPr>
        <p:txBody>
          <a:bodyPr>
            <a:noAutofit/>
          </a:bodyPr>
          <a:lstStyle/>
          <a:p>
            <a:pPr algn="ctr"/>
            <a:r>
              <a:rPr lang="en-US" sz="4400" dirty="0"/>
              <a:t>Lindheimer Chapter</a:t>
            </a:r>
            <a:br>
              <a:rPr lang="en-US" sz="4400" dirty="0"/>
            </a:br>
            <a:r>
              <a:rPr lang="en-US" sz="3600" dirty="0"/>
              <a:t>2025 TEXAS WATERS SPECIALIST</a:t>
            </a:r>
            <a:br>
              <a:rPr lang="en-US" sz="3600" dirty="0"/>
            </a:br>
            <a:r>
              <a:rPr lang="en-US" sz="3600" dirty="0"/>
              <a:t>CERTIFICATION CLASSES </a:t>
            </a:r>
            <a:endParaRPr lang="en-US" sz="2400" b="1" dirty="0"/>
          </a:p>
        </p:txBody>
      </p:sp>
      <p:sp>
        <p:nvSpPr>
          <p:cNvPr id="3" name="Subtitle 2">
            <a:extLst>
              <a:ext uri="{FF2B5EF4-FFF2-40B4-BE49-F238E27FC236}">
                <a16:creationId xmlns:a16="http://schemas.microsoft.com/office/drawing/2014/main" id="{B4181528-80A3-4C50-A810-B78811143A2C}"/>
              </a:ext>
            </a:extLst>
          </p:cNvPr>
          <p:cNvSpPr>
            <a:spLocks noGrp="1"/>
          </p:cNvSpPr>
          <p:nvPr>
            <p:ph type="subTitle" idx="1"/>
          </p:nvPr>
        </p:nvSpPr>
        <p:spPr>
          <a:xfrm>
            <a:off x="1578089" y="3527051"/>
            <a:ext cx="7766936" cy="2615599"/>
          </a:xfrm>
        </p:spPr>
        <p:txBody>
          <a:bodyPr>
            <a:normAutofit/>
          </a:bodyPr>
          <a:lstStyle/>
          <a:p>
            <a:pPr marL="342900" indent="-342900" algn="l">
              <a:buFont typeface="Arial" panose="020B0604020202020204" pitchFamily="34" charset="0"/>
              <a:buChar char="•"/>
            </a:pPr>
            <a:r>
              <a:rPr lang="en-US" sz="2400" dirty="0">
                <a:solidFill>
                  <a:schemeClr val="tx1"/>
                </a:solidFill>
              </a:rPr>
              <a:t>Chapter 2:  Characteristics, Components &amp; Value of Healthy Watershed Ecosystems</a:t>
            </a:r>
          </a:p>
          <a:p>
            <a:pPr marL="342900" indent="-342900" algn="l">
              <a:buFont typeface="Arial" panose="020B0604020202020204" pitchFamily="34" charset="0"/>
              <a:buChar char="•"/>
            </a:pPr>
            <a:r>
              <a:rPr lang="en-US" sz="2400" dirty="0">
                <a:solidFill>
                  <a:schemeClr val="tx1"/>
                </a:solidFill>
              </a:rPr>
              <a:t>Chapter 3:  The Watershed’s Role as a Natural System</a:t>
            </a:r>
          </a:p>
        </p:txBody>
      </p:sp>
      <p:pic>
        <p:nvPicPr>
          <p:cNvPr id="5" name="Picture 4">
            <a:extLst>
              <a:ext uri="{FF2B5EF4-FFF2-40B4-BE49-F238E27FC236}">
                <a16:creationId xmlns:a16="http://schemas.microsoft.com/office/drawing/2014/main" id="{1747AA19-2D0D-48C8-8BD3-5666B8596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3" y="464019"/>
            <a:ext cx="3228248" cy="2035647"/>
          </a:xfrm>
          <a:prstGeom prst="rect">
            <a:avLst/>
          </a:prstGeom>
        </p:spPr>
      </p:pic>
    </p:spTree>
    <p:extLst>
      <p:ext uri="{BB962C8B-B14F-4D97-AF65-F5344CB8AC3E}">
        <p14:creationId xmlns:p14="http://schemas.microsoft.com/office/powerpoint/2010/main" val="23085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55FC1-0A64-4C10-AE37-BFB825D6976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3CB40EF-3236-4D4A-AB6F-9373FD0EE735}"/>
              </a:ext>
            </a:extLst>
          </p:cNvPr>
          <p:cNvPicPr>
            <a:picLocks noGrp="1" noChangeAspect="1"/>
          </p:cNvPicPr>
          <p:nvPr>
            <p:ph sz="half" idx="1"/>
          </p:nvPr>
        </p:nvPicPr>
        <p:blipFill>
          <a:blip r:embed="rId2"/>
          <a:stretch>
            <a:fillRect/>
          </a:stretch>
        </p:blipFill>
        <p:spPr>
          <a:xfrm>
            <a:off x="462844" y="266180"/>
            <a:ext cx="5093782" cy="6320378"/>
          </a:xfrm>
          <a:prstGeom prst="rect">
            <a:avLst/>
          </a:prstGeom>
        </p:spPr>
      </p:pic>
      <p:pic>
        <p:nvPicPr>
          <p:cNvPr id="7" name="Content Placeholder 6">
            <a:extLst>
              <a:ext uri="{FF2B5EF4-FFF2-40B4-BE49-F238E27FC236}">
                <a16:creationId xmlns:a16="http://schemas.microsoft.com/office/drawing/2014/main" id="{5911960B-4FBE-4B33-B2D4-06459F7B66B5}"/>
              </a:ext>
            </a:extLst>
          </p:cNvPr>
          <p:cNvPicPr>
            <a:picLocks noGrp="1" noChangeAspect="1"/>
          </p:cNvPicPr>
          <p:nvPr>
            <p:ph sz="half" idx="2"/>
          </p:nvPr>
        </p:nvPicPr>
        <p:blipFill>
          <a:blip r:embed="rId3"/>
          <a:stretch>
            <a:fillRect/>
          </a:stretch>
        </p:blipFill>
        <p:spPr>
          <a:xfrm>
            <a:off x="6635375" y="271442"/>
            <a:ext cx="5277254" cy="6315116"/>
          </a:xfrm>
          <a:prstGeom prst="rect">
            <a:avLst/>
          </a:prstGeom>
        </p:spPr>
      </p:pic>
    </p:spTree>
    <p:extLst>
      <p:ext uri="{BB962C8B-B14F-4D97-AF65-F5344CB8AC3E}">
        <p14:creationId xmlns:p14="http://schemas.microsoft.com/office/powerpoint/2010/main" val="14414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B6DC-3752-485F-BB27-143E76344CBE}"/>
              </a:ext>
            </a:extLst>
          </p:cNvPr>
          <p:cNvSpPr>
            <a:spLocks noGrp="1"/>
          </p:cNvSpPr>
          <p:nvPr>
            <p:ph type="title"/>
          </p:nvPr>
        </p:nvSpPr>
        <p:spPr>
          <a:xfrm>
            <a:off x="764883" y="167813"/>
            <a:ext cx="8596668" cy="656276"/>
          </a:xfrm>
        </p:spPr>
        <p:txBody>
          <a:bodyPr/>
          <a:lstStyle/>
          <a:p>
            <a:pPr algn="ctr"/>
            <a:r>
              <a:rPr lang="en-US" dirty="0"/>
              <a:t>Find your watershed</a:t>
            </a:r>
          </a:p>
        </p:txBody>
      </p:sp>
      <p:sp>
        <p:nvSpPr>
          <p:cNvPr id="3" name="Content Placeholder 2">
            <a:extLst>
              <a:ext uri="{FF2B5EF4-FFF2-40B4-BE49-F238E27FC236}">
                <a16:creationId xmlns:a16="http://schemas.microsoft.com/office/drawing/2014/main" id="{AF0C3F88-7832-459A-84A9-9A95032A86F4}"/>
              </a:ext>
            </a:extLst>
          </p:cNvPr>
          <p:cNvSpPr>
            <a:spLocks noGrp="1"/>
          </p:cNvSpPr>
          <p:nvPr>
            <p:ph idx="1"/>
          </p:nvPr>
        </p:nvSpPr>
        <p:spPr>
          <a:xfrm>
            <a:off x="764883" y="1488613"/>
            <a:ext cx="8596668" cy="3880773"/>
          </a:xfrm>
        </p:spPr>
        <p:txBody>
          <a:bodyPr/>
          <a:lstStyle/>
          <a:p>
            <a:pPr marL="914400" lvl="2" indent="0">
              <a:buNone/>
            </a:pPr>
            <a:r>
              <a:rPr lang="en-US" sz="2000" b="1" dirty="0">
                <a:solidFill>
                  <a:schemeClr val="accent3">
                    <a:lumMod val="75000"/>
                  </a:schemeClr>
                </a:solidFill>
                <a:hlinkClick r:id="rId2"/>
              </a:rPr>
              <a:t>https://tpwd.maps.arcgis.com/apps/Viewer/index.html?appid=2b3604bf9ced441a98c500763b8b1048</a:t>
            </a:r>
            <a:endParaRPr lang="en-US" sz="2000" b="1" dirty="0">
              <a:solidFill>
                <a:schemeClr val="accent3">
                  <a:lumMod val="75000"/>
                </a:schemeClr>
              </a:solidFill>
            </a:endParaRPr>
          </a:p>
          <a:p>
            <a:pPr marL="457200" lvl="1" indent="0">
              <a:buNone/>
            </a:pPr>
            <a:endParaRPr lang="en-US" sz="1400" dirty="0"/>
          </a:p>
          <a:p>
            <a:endParaRPr lang="en-US" dirty="0"/>
          </a:p>
        </p:txBody>
      </p:sp>
      <p:pic>
        <p:nvPicPr>
          <p:cNvPr id="4" name="Content Placeholder 3">
            <a:extLst>
              <a:ext uri="{FF2B5EF4-FFF2-40B4-BE49-F238E27FC236}">
                <a16:creationId xmlns:a16="http://schemas.microsoft.com/office/drawing/2014/main" id="{B7763A94-1A21-400C-816C-1159681CE43E}"/>
              </a:ext>
            </a:extLst>
          </p:cNvPr>
          <p:cNvPicPr>
            <a:picLocks noChangeAspect="1"/>
          </p:cNvPicPr>
          <p:nvPr/>
        </p:nvPicPr>
        <p:blipFill rotWithShape="1">
          <a:blip r:embed="rId3"/>
          <a:srcRect l="3829" r="5905" b="10676"/>
          <a:stretch/>
        </p:blipFill>
        <p:spPr>
          <a:xfrm>
            <a:off x="3022360" y="2599140"/>
            <a:ext cx="4723402" cy="3106409"/>
          </a:xfrm>
          <a:prstGeom prst="rect">
            <a:avLst/>
          </a:prstGeom>
        </p:spPr>
      </p:pic>
    </p:spTree>
    <p:extLst>
      <p:ext uri="{BB962C8B-B14F-4D97-AF65-F5344CB8AC3E}">
        <p14:creationId xmlns:p14="http://schemas.microsoft.com/office/powerpoint/2010/main" val="391539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9E06-74C3-4014-8615-32C2C5769C9B}"/>
              </a:ext>
            </a:extLst>
          </p:cNvPr>
          <p:cNvSpPr>
            <a:spLocks noGrp="1"/>
          </p:cNvSpPr>
          <p:nvPr>
            <p:ph type="title"/>
          </p:nvPr>
        </p:nvSpPr>
        <p:spPr>
          <a:xfrm>
            <a:off x="488798" y="181899"/>
            <a:ext cx="8596668" cy="704221"/>
          </a:xfrm>
        </p:spPr>
        <p:txBody>
          <a:bodyPr>
            <a:noAutofit/>
          </a:bodyPr>
          <a:lstStyle/>
          <a:p>
            <a:pPr algn="ctr"/>
            <a:r>
              <a:rPr lang="en-US" sz="4000" dirty="0"/>
              <a:t>Challenge</a:t>
            </a:r>
            <a:br>
              <a:rPr lang="en-US" sz="4000" dirty="0"/>
            </a:br>
            <a:endParaRPr lang="en-US" sz="4000" dirty="0"/>
          </a:p>
        </p:txBody>
      </p:sp>
      <p:sp>
        <p:nvSpPr>
          <p:cNvPr id="3" name="Content Placeholder 2">
            <a:extLst>
              <a:ext uri="{FF2B5EF4-FFF2-40B4-BE49-F238E27FC236}">
                <a16:creationId xmlns:a16="http://schemas.microsoft.com/office/drawing/2014/main" id="{5DCD96E5-AB1F-4EF7-9B7C-0986E3E73CD1}"/>
              </a:ext>
            </a:extLst>
          </p:cNvPr>
          <p:cNvSpPr>
            <a:spLocks noGrp="1"/>
          </p:cNvSpPr>
          <p:nvPr>
            <p:ph idx="1"/>
          </p:nvPr>
        </p:nvSpPr>
        <p:spPr>
          <a:xfrm>
            <a:off x="601919" y="1300899"/>
            <a:ext cx="9670969" cy="4976133"/>
          </a:xfrm>
        </p:spPr>
        <p:txBody>
          <a:bodyPr>
            <a:normAutofit/>
          </a:bodyPr>
          <a:lstStyle/>
          <a:p>
            <a:pPr marL="0" indent="0">
              <a:buNone/>
            </a:pPr>
            <a:r>
              <a:rPr lang="en-US" sz="3200" dirty="0"/>
              <a:t>Look around the area where you live for signs of the </a:t>
            </a:r>
            <a:r>
              <a:rPr lang="en-US" sz="3200" dirty="0">
                <a:solidFill>
                  <a:srgbClr val="FF0000"/>
                </a:solidFill>
              </a:rPr>
              <a:t>transportation &amp; storage </a:t>
            </a:r>
            <a:r>
              <a:rPr lang="en-US" sz="3200" dirty="0"/>
              <a:t>roles of water. Do they represent natural functions or are they reflective of human- caused changes in the landscape and watershed?</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261190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41A5F-7FE9-4FCF-BCF8-0AC2E43B3FB8}"/>
              </a:ext>
            </a:extLst>
          </p:cNvPr>
          <p:cNvSpPr>
            <a:spLocks noGrp="1"/>
          </p:cNvSpPr>
          <p:nvPr>
            <p:ph idx="1"/>
          </p:nvPr>
        </p:nvSpPr>
        <p:spPr>
          <a:xfrm>
            <a:off x="677334" y="386499"/>
            <a:ext cx="8596668" cy="6061435"/>
          </a:xfrm>
        </p:spPr>
        <p:txBody>
          <a:bodyPr>
            <a:normAutofit/>
          </a:bodyPr>
          <a:lstStyle/>
          <a:p>
            <a:pPr lvl="1" fontAlgn="base"/>
            <a:r>
              <a:rPr lang="en-US" sz="2200" dirty="0"/>
              <a:t>Texas had </a:t>
            </a:r>
            <a:r>
              <a:rPr lang="en-US" sz="2200" b="1" dirty="0"/>
              <a:t>only one natural lake</a:t>
            </a:r>
            <a:r>
              <a:rPr lang="en-US" sz="2200" dirty="0"/>
              <a:t>, Caddo Lake in East Texas, that was formed by a log jam.  A permanent dam was installed at the lake in the early 20th century.</a:t>
            </a:r>
          </a:p>
          <a:p>
            <a:pPr lvl="1" fontAlgn="base"/>
            <a:r>
              <a:rPr lang="en-US" sz="2200" dirty="0"/>
              <a:t>Texas’ early history is filled with accounts of devastating floods causing loss of human life and destroying livestock and property, particularly along the Brazos. As a result, in the 1930s and 40s, </a:t>
            </a:r>
            <a:r>
              <a:rPr lang="en-US" sz="2200" b="1" dirty="0"/>
              <a:t>officials began building dams along Texas rivers </a:t>
            </a:r>
            <a:r>
              <a:rPr lang="en-US" sz="2200" dirty="0"/>
              <a:t>to create flood control reservoirs that would absorb the floodwaters and alleviate damage and loss of life.</a:t>
            </a:r>
          </a:p>
          <a:p>
            <a:pPr lvl="1" fontAlgn="base"/>
            <a:r>
              <a:rPr lang="en-US" sz="2200" dirty="0"/>
              <a:t>Momentum for such flood control projects picked up during the 1950s and the US Army Corps of Engineers was tasked with building several more reservoirs for flood control over the next several decades. Ironically, the worst drought of record for Texas took place during the 1950s, prompting </a:t>
            </a:r>
            <a:r>
              <a:rPr lang="en-US" sz="2200" b="1" dirty="0"/>
              <a:t>emphasis on a second priority for these reservoirs: water supply.</a:t>
            </a:r>
          </a:p>
          <a:p>
            <a:endParaRPr lang="en-US" dirty="0"/>
          </a:p>
        </p:txBody>
      </p:sp>
    </p:spTree>
    <p:extLst>
      <p:ext uri="{BB962C8B-B14F-4D97-AF65-F5344CB8AC3E}">
        <p14:creationId xmlns:p14="http://schemas.microsoft.com/office/powerpoint/2010/main" val="341356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C6A7-3A7D-4F20-A6C9-8439E944CAB1}"/>
              </a:ext>
            </a:extLst>
          </p:cNvPr>
          <p:cNvSpPr>
            <a:spLocks noGrp="1"/>
          </p:cNvSpPr>
          <p:nvPr>
            <p:ph type="title"/>
          </p:nvPr>
        </p:nvSpPr>
        <p:spPr>
          <a:xfrm>
            <a:off x="505410" y="727934"/>
            <a:ext cx="9940265" cy="1320800"/>
          </a:xfrm>
        </p:spPr>
        <p:txBody>
          <a:bodyPr/>
          <a:lstStyle/>
          <a:p>
            <a:r>
              <a:rPr lang="en-US" dirty="0"/>
              <a:t>Tracing a Texas River:  The Guadalupe (6:00)</a:t>
            </a:r>
          </a:p>
        </p:txBody>
      </p:sp>
      <p:sp>
        <p:nvSpPr>
          <p:cNvPr id="3" name="Content Placeholder 2">
            <a:extLst>
              <a:ext uri="{FF2B5EF4-FFF2-40B4-BE49-F238E27FC236}">
                <a16:creationId xmlns:a16="http://schemas.microsoft.com/office/drawing/2014/main" id="{9C5C39FD-2461-4151-991D-A4766534B741}"/>
              </a:ext>
            </a:extLst>
          </p:cNvPr>
          <p:cNvSpPr>
            <a:spLocks noGrp="1"/>
          </p:cNvSpPr>
          <p:nvPr>
            <p:ph idx="1"/>
          </p:nvPr>
        </p:nvSpPr>
        <p:spPr/>
        <p:txBody>
          <a:bodyPr/>
          <a:lstStyle/>
          <a:p>
            <a:r>
              <a:rPr lang="en-US" sz="2400" dirty="0">
                <a:hlinkClick r:id="rId2"/>
              </a:rPr>
              <a:t>https://youtu.be/GBG_VeMlPds</a:t>
            </a:r>
            <a:endParaRPr lang="en-US" sz="2400" dirty="0"/>
          </a:p>
          <a:p>
            <a:endParaRPr lang="en-US" dirty="0"/>
          </a:p>
        </p:txBody>
      </p:sp>
      <p:sp>
        <p:nvSpPr>
          <p:cNvPr id="4" name="Rectangle 3">
            <a:extLst>
              <a:ext uri="{FF2B5EF4-FFF2-40B4-BE49-F238E27FC236}">
                <a16:creationId xmlns:a16="http://schemas.microsoft.com/office/drawing/2014/main" id="{DEC35073-D362-4680-ABD3-8190620F4E6C}"/>
              </a:ext>
            </a:extLst>
          </p:cNvPr>
          <p:cNvSpPr/>
          <p:nvPr/>
        </p:nvSpPr>
        <p:spPr>
          <a:xfrm>
            <a:off x="864197" y="2664772"/>
            <a:ext cx="6096000" cy="923330"/>
          </a:xfrm>
          <a:prstGeom prst="rect">
            <a:avLst/>
          </a:prstGeom>
        </p:spPr>
        <p:txBody>
          <a:bodyPr>
            <a:spAutoFit/>
          </a:bodyPr>
          <a:lstStyle/>
          <a:p>
            <a:r>
              <a:rPr lang="en-US" dirty="0">
                <a:hlinkClick r:id="rId3"/>
              </a:rPr>
              <a:t>https://wordcc.com/take-a-trip-through-our-virtual-river-guide/</a:t>
            </a:r>
            <a:endParaRPr lang="en-US" dirty="0"/>
          </a:p>
          <a:p>
            <a:endParaRPr lang="en-US" dirty="0"/>
          </a:p>
        </p:txBody>
      </p:sp>
    </p:spTree>
    <p:extLst>
      <p:ext uri="{BB962C8B-B14F-4D97-AF65-F5344CB8AC3E}">
        <p14:creationId xmlns:p14="http://schemas.microsoft.com/office/powerpoint/2010/main" val="384549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DE48-A9D7-49C3-9FD3-7C5AA8F1355F}"/>
              </a:ext>
            </a:extLst>
          </p:cNvPr>
          <p:cNvSpPr>
            <a:spLocks noGrp="1"/>
          </p:cNvSpPr>
          <p:nvPr>
            <p:ph type="title"/>
          </p:nvPr>
        </p:nvSpPr>
        <p:spPr>
          <a:xfrm>
            <a:off x="270933" y="609600"/>
            <a:ext cx="9245599" cy="1320800"/>
          </a:xfrm>
        </p:spPr>
        <p:txBody>
          <a:bodyPr>
            <a:normAutofit/>
          </a:bodyPr>
          <a:lstStyle/>
          <a:p>
            <a:r>
              <a:rPr lang="en-US" sz="3200" dirty="0"/>
              <a:t>Natural Resources Conservation Service (NRCS)</a:t>
            </a:r>
            <a:br>
              <a:rPr lang="en-US" sz="3200" dirty="0"/>
            </a:br>
            <a:r>
              <a:rPr lang="en-US" sz="2200" dirty="0"/>
              <a:t>Responsible for the Watershed Protection &amp; Flood Prevention Program</a:t>
            </a:r>
          </a:p>
        </p:txBody>
      </p:sp>
      <p:sp>
        <p:nvSpPr>
          <p:cNvPr id="3" name="Content Placeholder 2">
            <a:extLst>
              <a:ext uri="{FF2B5EF4-FFF2-40B4-BE49-F238E27FC236}">
                <a16:creationId xmlns:a16="http://schemas.microsoft.com/office/drawing/2014/main" id="{A16D3710-68AA-47C0-A319-F65514AA1DA4}"/>
              </a:ext>
            </a:extLst>
          </p:cNvPr>
          <p:cNvSpPr>
            <a:spLocks noGrp="1"/>
          </p:cNvSpPr>
          <p:nvPr>
            <p:ph sz="half" idx="1"/>
          </p:nvPr>
        </p:nvSpPr>
        <p:spPr/>
        <p:txBody>
          <a:bodyPr>
            <a:normAutofit fontScale="85000" lnSpcReduction="20000"/>
          </a:bodyPr>
          <a:lstStyle/>
          <a:p>
            <a:r>
              <a:rPr lang="en-US" sz="2600" dirty="0"/>
              <a:t>Assisted watershed sponsors in construction of nearly 2,000 floodwater retarding structures (dams) in 145 watershed projects across Texas</a:t>
            </a:r>
            <a:r>
              <a:rPr lang="en-US" sz="2800" dirty="0"/>
              <a:t>.  </a:t>
            </a:r>
          </a:p>
          <a:p>
            <a:r>
              <a:rPr lang="en-US" sz="2600" dirty="0"/>
              <a:t>In addition, the NRCS has assisted watershed sponsors with the installation of land treatment practices, channel improvements, and dikes for watershed protection.  </a:t>
            </a:r>
          </a:p>
          <a:p>
            <a:pPr marL="0" indent="0">
              <a:buNone/>
            </a:pPr>
            <a:endParaRPr lang="en-US" sz="2600" dirty="0"/>
          </a:p>
          <a:p>
            <a:endParaRPr lang="en-US" dirty="0"/>
          </a:p>
        </p:txBody>
      </p:sp>
      <p:sp>
        <p:nvSpPr>
          <p:cNvPr id="4" name="Content Placeholder 3">
            <a:extLst>
              <a:ext uri="{FF2B5EF4-FFF2-40B4-BE49-F238E27FC236}">
                <a16:creationId xmlns:a16="http://schemas.microsoft.com/office/drawing/2014/main" id="{A15F22BD-1CC8-4310-ACBF-C8E9A30E47A9}"/>
              </a:ext>
            </a:extLst>
          </p:cNvPr>
          <p:cNvSpPr>
            <a:spLocks noGrp="1"/>
          </p:cNvSpPr>
          <p:nvPr>
            <p:ph sz="half" idx="2"/>
          </p:nvPr>
        </p:nvSpPr>
        <p:spPr/>
        <p:txBody>
          <a:bodyPr>
            <a:normAutofit fontScale="85000" lnSpcReduction="20000"/>
          </a:bodyPr>
          <a:lstStyle/>
          <a:p>
            <a:pPr marL="0" indent="0">
              <a:buNone/>
            </a:pPr>
            <a:r>
              <a:rPr lang="en-US" sz="2800" dirty="0"/>
              <a:t>Results (as of 2013)</a:t>
            </a:r>
          </a:p>
          <a:p>
            <a:pPr marL="0" indent="0">
              <a:buNone/>
            </a:pPr>
            <a:r>
              <a:rPr lang="en-US" dirty="0"/>
              <a:t>Texas watershed projects: </a:t>
            </a:r>
          </a:p>
          <a:p>
            <a:r>
              <a:rPr lang="en-US" dirty="0"/>
              <a:t>provide over $150 million in annual benefits.  Besides flood protection,</a:t>
            </a:r>
          </a:p>
          <a:p>
            <a:r>
              <a:rPr lang="en-US" dirty="0"/>
              <a:t>6,200 bridges are protected, as well as numerous county, state, and federal highways.  </a:t>
            </a:r>
          </a:p>
          <a:p>
            <a:r>
              <a:rPr lang="en-US" dirty="0"/>
              <a:t>Over 11 million tons of sediment is stored annually, therefore preserving over 10,000 ac-ft of storage in downstream reservoirs and water supplies.  </a:t>
            </a:r>
          </a:p>
          <a:p>
            <a:r>
              <a:rPr lang="en-US" dirty="0"/>
              <a:t>These dams also provide an additional 60,000 acres of created, enhanced, or restored wetlands, as well as numerous other social benefits. </a:t>
            </a:r>
          </a:p>
          <a:p>
            <a:endParaRPr lang="en-US" dirty="0"/>
          </a:p>
        </p:txBody>
      </p:sp>
    </p:spTree>
    <p:extLst>
      <p:ext uri="{BB962C8B-B14F-4D97-AF65-F5344CB8AC3E}">
        <p14:creationId xmlns:p14="http://schemas.microsoft.com/office/powerpoint/2010/main" val="158266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A33B8-84B8-CA53-113B-E50CD4878FC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4CE3EA-5403-FCB2-FFE2-130E9D4C4D81}"/>
              </a:ext>
            </a:extLst>
          </p:cNvPr>
          <p:cNvPicPr>
            <a:picLocks noGrp="1" noChangeAspect="1"/>
          </p:cNvPicPr>
          <p:nvPr>
            <p:ph idx="1"/>
          </p:nvPr>
        </p:nvPicPr>
        <p:blipFill>
          <a:blip r:embed="rId2"/>
          <a:stretch>
            <a:fillRect/>
          </a:stretch>
        </p:blipFill>
        <p:spPr>
          <a:xfrm>
            <a:off x="1012639" y="876537"/>
            <a:ext cx="7926057" cy="3881437"/>
          </a:xfrm>
          <a:prstGeom prst="rect">
            <a:avLst/>
          </a:prstGeom>
        </p:spPr>
      </p:pic>
    </p:spTree>
    <p:extLst>
      <p:ext uri="{BB962C8B-B14F-4D97-AF65-F5344CB8AC3E}">
        <p14:creationId xmlns:p14="http://schemas.microsoft.com/office/powerpoint/2010/main" val="162315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6F9B-2E4A-4E79-B437-A5CFE057067C}"/>
              </a:ext>
            </a:extLst>
          </p:cNvPr>
          <p:cNvSpPr>
            <a:spLocks noGrp="1"/>
          </p:cNvSpPr>
          <p:nvPr>
            <p:ph type="title"/>
          </p:nvPr>
        </p:nvSpPr>
        <p:spPr>
          <a:xfrm>
            <a:off x="601919" y="241955"/>
            <a:ext cx="8596668" cy="663480"/>
          </a:xfrm>
        </p:spPr>
        <p:txBody>
          <a:bodyPr>
            <a:normAutofit/>
          </a:bodyPr>
          <a:lstStyle/>
          <a:p>
            <a:pPr algn="ctr"/>
            <a:r>
              <a:rPr lang="en-US" sz="3200" dirty="0"/>
              <a:t>Watershed Ecosystem</a:t>
            </a:r>
          </a:p>
        </p:txBody>
      </p:sp>
      <p:sp>
        <p:nvSpPr>
          <p:cNvPr id="3" name="Content Placeholder 2">
            <a:extLst>
              <a:ext uri="{FF2B5EF4-FFF2-40B4-BE49-F238E27FC236}">
                <a16:creationId xmlns:a16="http://schemas.microsoft.com/office/drawing/2014/main" id="{6E040A98-D3D1-424A-854A-14F42FA8CB2D}"/>
              </a:ext>
            </a:extLst>
          </p:cNvPr>
          <p:cNvSpPr>
            <a:spLocks noGrp="1"/>
          </p:cNvSpPr>
          <p:nvPr>
            <p:ph idx="1"/>
          </p:nvPr>
        </p:nvSpPr>
        <p:spPr>
          <a:xfrm>
            <a:off x="799883" y="1013012"/>
            <a:ext cx="8596668" cy="5070113"/>
          </a:xfrm>
        </p:spPr>
        <p:txBody>
          <a:bodyPr>
            <a:normAutofit/>
          </a:bodyPr>
          <a:lstStyle/>
          <a:p>
            <a:pPr marL="0" indent="0">
              <a:buNone/>
            </a:pPr>
            <a:r>
              <a:rPr lang="en-US" sz="2400" dirty="0"/>
              <a:t>A watershed ecosystem is the interplay of living (biotic) and non-living (abiotic) components in a land area that drains to a stream, lake, river </a:t>
            </a:r>
          </a:p>
          <a:p>
            <a:pPr marL="0" indent="0">
              <a:buNone/>
            </a:pPr>
            <a:r>
              <a:rPr lang="en-US" sz="2400" dirty="0"/>
              <a:t>Ecosystem functioning: </a:t>
            </a:r>
          </a:p>
          <a:p>
            <a:r>
              <a:rPr lang="en-US" sz="2400" dirty="0"/>
              <a:t>reflects the collective life activities of plants, animals, and microbes</a:t>
            </a:r>
          </a:p>
          <a:p>
            <a:r>
              <a:rPr lang="en-US" sz="2400" dirty="0"/>
              <a:t>reflects the activities and the impact their effects (feeding, growing, moving, excreting waste, etc.) have on the physical and chemical conditions of their environment. </a:t>
            </a:r>
          </a:p>
          <a:p>
            <a:r>
              <a:rPr lang="en-US" sz="2400" dirty="0"/>
              <a:t>exhibits biological and chemical activities characteristic for its type. </a:t>
            </a:r>
          </a:p>
          <a:p>
            <a:pPr marL="0" indent="0">
              <a:buNone/>
            </a:pPr>
            <a:endParaRPr lang="en-US" dirty="0"/>
          </a:p>
        </p:txBody>
      </p:sp>
    </p:spTree>
    <p:extLst>
      <p:ext uri="{BB962C8B-B14F-4D97-AF65-F5344CB8AC3E}">
        <p14:creationId xmlns:p14="http://schemas.microsoft.com/office/powerpoint/2010/main" val="40538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B020-2859-48E2-996C-48A76D969FB8}"/>
              </a:ext>
            </a:extLst>
          </p:cNvPr>
          <p:cNvSpPr>
            <a:spLocks noGrp="1"/>
          </p:cNvSpPr>
          <p:nvPr>
            <p:ph type="title"/>
          </p:nvPr>
        </p:nvSpPr>
        <p:spPr>
          <a:xfrm>
            <a:off x="561924" y="156239"/>
            <a:ext cx="8596668" cy="605762"/>
          </a:xfrm>
        </p:spPr>
        <p:txBody>
          <a:bodyPr>
            <a:noAutofit/>
          </a:bodyPr>
          <a:lstStyle/>
          <a:p>
            <a:pPr algn="ctr"/>
            <a:r>
              <a:rPr lang="en-US" sz="3200" dirty="0"/>
              <a:t>Watershed Components</a:t>
            </a:r>
          </a:p>
        </p:txBody>
      </p:sp>
      <p:sp>
        <p:nvSpPr>
          <p:cNvPr id="3" name="Content Placeholder 2">
            <a:extLst>
              <a:ext uri="{FF2B5EF4-FFF2-40B4-BE49-F238E27FC236}">
                <a16:creationId xmlns:a16="http://schemas.microsoft.com/office/drawing/2014/main" id="{54CC9DBE-BEB9-401B-B201-3B65E82902A5}"/>
              </a:ext>
            </a:extLst>
          </p:cNvPr>
          <p:cNvSpPr>
            <a:spLocks noGrp="1"/>
          </p:cNvSpPr>
          <p:nvPr>
            <p:ph idx="1"/>
          </p:nvPr>
        </p:nvSpPr>
        <p:spPr>
          <a:xfrm>
            <a:off x="631596" y="1084730"/>
            <a:ext cx="8672660" cy="5495180"/>
          </a:xfrm>
        </p:spPr>
        <p:txBody>
          <a:bodyPr>
            <a:normAutofit lnSpcReduction="10000"/>
          </a:bodyPr>
          <a:lstStyle/>
          <a:p>
            <a:pPr marL="400050"/>
            <a:r>
              <a:rPr lang="en-US" sz="2800" dirty="0"/>
              <a:t>Abiotic (non-living) </a:t>
            </a:r>
          </a:p>
          <a:p>
            <a:pPr marL="800100" lvl="1"/>
            <a:r>
              <a:rPr lang="en-US" sz="2400" dirty="0"/>
              <a:t>Climatology - Weather is daily; climate is over time</a:t>
            </a:r>
          </a:p>
          <a:p>
            <a:pPr marL="800100" lvl="1"/>
            <a:r>
              <a:rPr lang="en-US" sz="2400" dirty="0"/>
              <a:t>Geomorphology – Shape of the land</a:t>
            </a:r>
          </a:p>
          <a:p>
            <a:pPr marL="800100" lvl="1"/>
            <a:r>
              <a:rPr lang="en-US" sz="2400" dirty="0"/>
              <a:t>Hydrology – Water in all its forms</a:t>
            </a:r>
          </a:p>
          <a:p>
            <a:r>
              <a:rPr lang="en-US" sz="2800" dirty="0"/>
              <a:t>Biotic (living)</a:t>
            </a:r>
          </a:p>
          <a:p>
            <a:pPr lvl="1"/>
            <a:r>
              <a:rPr lang="en-US" sz="2400" dirty="0"/>
              <a:t>Food Webs</a:t>
            </a:r>
          </a:p>
          <a:p>
            <a:pPr lvl="2"/>
            <a:r>
              <a:rPr lang="en-US" sz="2200" b="1" dirty="0"/>
              <a:t>Producers: </a:t>
            </a:r>
            <a:r>
              <a:rPr lang="en-US" sz="2000" dirty="0"/>
              <a:t>Generate food through photosynthesis (plants)</a:t>
            </a:r>
          </a:p>
          <a:p>
            <a:pPr lvl="2"/>
            <a:r>
              <a:rPr lang="en-US" sz="2200" b="1" dirty="0"/>
              <a:t>Consumers: </a:t>
            </a:r>
            <a:r>
              <a:rPr lang="en-US" sz="2000" dirty="0"/>
              <a:t>Vegetarians are 1</a:t>
            </a:r>
            <a:r>
              <a:rPr lang="en-US" sz="2000" baseline="30000" dirty="0"/>
              <a:t>st</a:t>
            </a:r>
            <a:r>
              <a:rPr lang="en-US" sz="2000" dirty="0"/>
              <a:t> Order Consumers 2</a:t>
            </a:r>
            <a:r>
              <a:rPr lang="en-US" sz="2000" baseline="30000" dirty="0"/>
              <a:t>nd</a:t>
            </a:r>
            <a:r>
              <a:rPr lang="en-US" sz="2000" dirty="0"/>
              <a:t> Order Consumers feed on 1</a:t>
            </a:r>
            <a:r>
              <a:rPr lang="en-US" sz="2000" baseline="30000" dirty="0"/>
              <a:t>st</a:t>
            </a:r>
            <a:r>
              <a:rPr lang="en-US" sz="2000" dirty="0"/>
              <a:t> Order, etc., on up the food chain</a:t>
            </a:r>
          </a:p>
          <a:p>
            <a:pPr lvl="2"/>
            <a:r>
              <a:rPr lang="en-US" sz="2200" b="1" dirty="0"/>
              <a:t>Decomposers:  </a:t>
            </a:r>
            <a:r>
              <a:rPr lang="en-US" sz="2000" dirty="0"/>
              <a:t>Feed on dead tissue and return nutrients and energy to other parts of the cycle - Example</a:t>
            </a:r>
          </a:p>
          <a:p>
            <a:pPr lvl="1"/>
            <a:r>
              <a:rPr lang="en-US" sz="2400" dirty="0">
                <a:solidFill>
                  <a:schemeClr val="tx1"/>
                </a:solidFill>
              </a:rPr>
              <a:t>Trophic Ecology (feeding patterns) </a:t>
            </a:r>
          </a:p>
          <a:p>
            <a:endParaRPr lang="en-US" dirty="0"/>
          </a:p>
        </p:txBody>
      </p:sp>
    </p:spTree>
    <p:extLst>
      <p:ext uri="{BB962C8B-B14F-4D97-AF65-F5344CB8AC3E}">
        <p14:creationId xmlns:p14="http://schemas.microsoft.com/office/powerpoint/2010/main" val="20187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E0382F-BCBA-41B1-A68A-838812144AA6}"/>
              </a:ext>
            </a:extLst>
          </p:cNvPr>
          <p:cNvSpPr>
            <a:spLocks noGrp="1"/>
          </p:cNvSpPr>
          <p:nvPr>
            <p:ph type="title"/>
          </p:nvPr>
        </p:nvSpPr>
        <p:spPr>
          <a:xfrm>
            <a:off x="563034" y="156238"/>
            <a:ext cx="8596668" cy="1175412"/>
          </a:xfrm>
        </p:spPr>
        <p:txBody>
          <a:bodyPr>
            <a:normAutofit fontScale="90000"/>
          </a:bodyPr>
          <a:lstStyle/>
          <a:p>
            <a:pPr algn="ctr"/>
            <a:r>
              <a:rPr lang="en-US" dirty="0"/>
              <a:t>Functions of a Watershed</a:t>
            </a:r>
            <a:br>
              <a:rPr lang="en-US" dirty="0"/>
            </a:br>
            <a:r>
              <a:rPr lang="en-US" sz="2000" dirty="0"/>
              <a:t> A watershed system must be able to balance the influx of water </a:t>
            </a:r>
            <a:br>
              <a:rPr lang="en-US" sz="2000" dirty="0"/>
            </a:br>
            <a:r>
              <a:rPr lang="en-US" sz="2000" dirty="0"/>
              <a:t>in such a way as to optimize watershed function.  </a:t>
            </a:r>
            <a:br>
              <a:rPr lang="en-US" sz="2000" dirty="0"/>
            </a:br>
            <a:br>
              <a:rPr lang="en-US" dirty="0"/>
            </a:br>
            <a:br>
              <a:rPr lang="en-US" dirty="0"/>
            </a:br>
            <a:endParaRPr lang="en-US" dirty="0"/>
          </a:p>
        </p:txBody>
      </p:sp>
      <p:sp>
        <p:nvSpPr>
          <p:cNvPr id="6" name="Text Placeholder 5">
            <a:extLst>
              <a:ext uri="{FF2B5EF4-FFF2-40B4-BE49-F238E27FC236}">
                <a16:creationId xmlns:a16="http://schemas.microsoft.com/office/drawing/2014/main" id="{DB744C3A-4160-4581-AB95-43A970EFCF9F}"/>
              </a:ext>
            </a:extLst>
          </p:cNvPr>
          <p:cNvSpPr>
            <a:spLocks noGrp="1"/>
          </p:cNvSpPr>
          <p:nvPr>
            <p:ph type="body" idx="1"/>
          </p:nvPr>
        </p:nvSpPr>
        <p:spPr>
          <a:xfrm>
            <a:off x="447623" y="1510260"/>
            <a:ext cx="4185623" cy="576262"/>
          </a:xfrm>
        </p:spPr>
        <p:txBody>
          <a:bodyPr/>
          <a:lstStyle/>
          <a:p>
            <a:pPr algn="ctr"/>
            <a:r>
              <a:rPr lang="en-US" dirty="0"/>
              <a:t>Hydrological Functions	</a:t>
            </a:r>
          </a:p>
        </p:txBody>
      </p:sp>
      <p:sp>
        <p:nvSpPr>
          <p:cNvPr id="7" name="Content Placeholder 6">
            <a:extLst>
              <a:ext uri="{FF2B5EF4-FFF2-40B4-BE49-F238E27FC236}">
                <a16:creationId xmlns:a16="http://schemas.microsoft.com/office/drawing/2014/main" id="{8C16F183-CD44-467F-AFCC-BAA381F3775C}"/>
              </a:ext>
            </a:extLst>
          </p:cNvPr>
          <p:cNvSpPr>
            <a:spLocks noGrp="1"/>
          </p:cNvSpPr>
          <p:nvPr>
            <p:ph sz="half" idx="2"/>
          </p:nvPr>
        </p:nvSpPr>
        <p:spPr>
          <a:xfrm>
            <a:off x="447624" y="2270045"/>
            <a:ext cx="4185623" cy="4066025"/>
          </a:xfrm>
        </p:spPr>
        <p:txBody>
          <a:bodyPr>
            <a:normAutofit fontScale="77500" lnSpcReduction="20000"/>
          </a:bodyPr>
          <a:lstStyle/>
          <a:p>
            <a:r>
              <a:rPr lang="en-US" sz="2100" b="1" dirty="0"/>
              <a:t>Capturing Water</a:t>
            </a:r>
            <a:r>
              <a:rPr lang="en-US" sz="2100" dirty="0"/>
              <a:t>  </a:t>
            </a:r>
          </a:p>
          <a:p>
            <a:pPr marL="0" indent="0">
              <a:buNone/>
            </a:pPr>
            <a:r>
              <a:rPr lang="en-US" dirty="0"/>
              <a:t>	Water capture is the process by which 	water from the atmosphere is captured or 	stored in the soil</a:t>
            </a:r>
          </a:p>
          <a:p>
            <a:r>
              <a:rPr lang="en-US" sz="2100" b="1" dirty="0"/>
              <a:t>Storing Water</a:t>
            </a:r>
          </a:p>
          <a:p>
            <a:pPr marL="0" indent="0">
              <a:buNone/>
            </a:pPr>
            <a:r>
              <a:rPr lang="en-US" dirty="0"/>
              <a:t>	Once water is captured in the soil, it is 	stored in the pores (air spaces) between soil 	particles, depending on the soil’s depth, 	texture and structure. Clay soil holds the 	most water.</a:t>
            </a:r>
          </a:p>
          <a:p>
            <a:r>
              <a:rPr lang="en-US" sz="2100" b="1" dirty="0"/>
              <a:t>Releasing Water</a:t>
            </a:r>
            <a:r>
              <a:rPr lang="en-US" sz="2100" dirty="0"/>
              <a:t>:  </a:t>
            </a:r>
          </a:p>
          <a:p>
            <a:pPr marL="0" indent="0">
              <a:buNone/>
            </a:pPr>
            <a:r>
              <a:rPr lang="en-US" dirty="0"/>
              <a:t>	Water is released from a watershed when it 	moves through the soil profile to seeps and 	springs, or across the land surface as 	runoff, and ultimately into streams and 	rivers that flow to oceans. Water is safely 	released when it moves out of the 	watershed without causing environmental 	problems. </a:t>
            </a:r>
          </a:p>
          <a:p>
            <a:endParaRPr lang="en-US" dirty="0"/>
          </a:p>
        </p:txBody>
      </p:sp>
      <p:sp>
        <p:nvSpPr>
          <p:cNvPr id="8" name="Text Placeholder 7">
            <a:extLst>
              <a:ext uri="{FF2B5EF4-FFF2-40B4-BE49-F238E27FC236}">
                <a16:creationId xmlns:a16="http://schemas.microsoft.com/office/drawing/2014/main" id="{65E2E10A-DA61-444D-8EEF-0E6D437F01B9}"/>
              </a:ext>
            </a:extLst>
          </p:cNvPr>
          <p:cNvSpPr>
            <a:spLocks noGrp="1"/>
          </p:cNvSpPr>
          <p:nvPr>
            <p:ph type="body" sz="quarter" idx="3"/>
          </p:nvPr>
        </p:nvSpPr>
        <p:spPr>
          <a:xfrm>
            <a:off x="5269739" y="1510260"/>
            <a:ext cx="4185618" cy="576262"/>
          </a:xfrm>
        </p:spPr>
        <p:txBody>
          <a:bodyPr/>
          <a:lstStyle/>
          <a:p>
            <a:pPr algn="ctr"/>
            <a:r>
              <a:rPr lang="en-US" dirty="0"/>
              <a:t>Ecological Functions</a:t>
            </a:r>
          </a:p>
        </p:txBody>
      </p:sp>
      <p:sp>
        <p:nvSpPr>
          <p:cNvPr id="9" name="Content Placeholder 8">
            <a:extLst>
              <a:ext uri="{FF2B5EF4-FFF2-40B4-BE49-F238E27FC236}">
                <a16:creationId xmlns:a16="http://schemas.microsoft.com/office/drawing/2014/main" id="{94202998-C975-4DD9-B8DF-53949F000ECC}"/>
              </a:ext>
            </a:extLst>
          </p:cNvPr>
          <p:cNvSpPr>
            <a:spLocks noGrp="1"/>
          </p:cNvSpPr>
          <p:nvPr>
            <p:ph sz="quarter" idx="4"/>
          </p:nvPr>
        </p:nvSpPr>
        <p:spPr>
          <a:xfrm>
            <a:off x="5078027" y="2205906"/>
            <a:ext cx="4722921" cy="4417479"/>
          </a:xfrm>
        </p:spPr>
        <p:txBody>
          <a:bodyPr>
            <a:normAutofit fontScale="77500" lnSpcReduction="20000"/>
          </a:bodyPr>
          <a:lstStyle/>
          <a:p>
            <a:r>
              <a:rPr lang="en-US" sz="2100" b="1" dirty="0"/>
              <a:t>Providing diverse sites for biogeochemical reactions to take place.</a:t>
            </a:r>
          </a:p>
          <a:p>
            <a:pPr marL="457200" lvl="1" indent="0">
              <a:buNone/>
            </a:pPr>
            <a:r>
              <a:rPr lang="en-US" sz="1800" dirty="0"/>
              <a:t>Nutrient elements such as nitrogen, sulfur, phosphorus, carbon and hydrogen, and organic materials containing these nutrients, are constantly undergoing biological, physical and chemical reactions with the surrounding environment. Plants and microbes, in turn, fuel additional reactions and biogeochemical cycling. These communities also help maintain the global atmosphere through a complex cycle in which carbon is trapped in plant biomass, preventing its release into the atmosphere as carbon dioxide, a greenhouse gas.  </a:t>
            </a:r>
          </a:p>
          <a:p>
            <a:r>
              <a:rPr lang="en-US" sz="2100" b="1" dirty="0"/>
              <a:t>Providing habitat for native plants and animals of various kinds. </a:t>
            </a:r>
          </a:p>
          <a:p>
            <a:pPr marL="457200" lvl="1" indent="0">
              <a:buNone/>
            </a:pPr>
            <a:r>
              <a:rPr lang="en-US" sz="1800" dirty="0"/>
              <a:t>A healthy habitat contains everything a species needs to survive—food, water, cover, and a place to raise young.  Because different living things have different needs for food, water and cover, each kind of plant and animal requires a specific kind of habitat. </a:t>
            </a:r>
          </a:p>
          <a:p>
            <a:endParaRPr lang="en-US" dirty="0"/>
          </a:p>
        </p:txBody>
      </p:sp>
    </p:spTree>
    <p:extLst>
      <p:ext uri="{BB962C8B-B14F-4D97-AF65-F5344CB8AC3E}">
        <p14:creationId xmlns:p14="http://schemas.microsoft.com/office/powerpoint/2010/main" val="261684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F83A-1958-4C30-9BEB-DF9BBBF3264D}"/>
              </a:ext>
            </a:extLst>
          </p:cNvPr>
          <p:cNvSpPr>
            <a:spLocks noGrp="1"/>
          </p:cNvSpPr>
          <p:nvPr>
            <p:ph type="title"/>
          </p:nvPr>
        </p:nvSpPr>
        <p:spPr>
          <a:xfrm>
            <a:off x="677334" y="609600"/>
            <a:ext cx="8596668" cy="699911"/>
          </a:xfrm>
        </p:spPr>
        <p:txBody>
          <a:bodyPr/>
          <a:lstStyle/>
          <a:p>
            <a:pPr algn="ctr"/>
            <a:r>
              <a:rPr lang="en-US" dirty="0"/>
              <a:t>Guadalupe River</a:t>
            </a:r>
          </a:p>
        </p:txBody>
      </p:sp>
      <p:sp>
        <p:nvSpPr>
          <p:cNvPr id="3" name="Content Placeholder 2">
            <a:extLst>
              <a:ext uri="{FF2B5EF4-FFF2-40B4-BE49-F238E27FC236}">
                <a16:creationId xmlns:a16="http://schemas.microsoft.com/office/drawing/2014/main" id="{FA8A0AC1-7EEB-49EA-A47B-8B86CF7CB625}"/>
              </a:ext>
            </a:extLst>
          </p:cNvPr>
          <p:cNvSpPr>
            <a:spLocks noGrp="1"/>
          </p:cNvSpPr>
          <p:nvPr>
            <p:ph idx="1"/>
          </p:nvPr>
        </p:nvSpPr>
        <p:spPr>
          <a:xfrm>
            <a:off x="781507" y="1689905"/>
            <a:ext cx="8596668" cy="1527858"/>
          </a:xfrm>
        </p:spPr>
        <p:txBody>
          <a:bodyPr/>
          <a:lstStyle/>
          <a:p>
            <a:pPr marL="0" indent="0">
              <a:buNone/>
            </a:pPr>
            <a:endParaRPr lang="en-US" sz="4000" dirty="0"/>
          </a:p>
          <a:p>
            <a:endParaRPr lang="en-US" dirty="0"/>
          </a:p>
        </p:txBody>
      </p:sp>
      <p:sp>
        <p:nvSpPr>
          <p:cNvPr id="4" name="Rectangle 3">
            <a:extLst>
              <a:ext uri="{FF2B5EF4-FFF2-40B4-BE49-F238E27FC236}">
                <a16:creationId xmlns:a16="http://schemas.microsoft.com/office/drawing/2014/main" id="{4A1B19D4-206C-420D-85F7-F4165500CA88}"/>
              </a:ext>
            </a:extLst>
          </p:cNvPr>
          <p:cNvSpPr/>
          <p:nvPr/>
        </p:nvSpPr>
        <p:spPr>
          <a:xfrm>
            <a:off x="677334" y="2828835"/>
            <a:ext cx="9283850" cy="1200329"/>
          </a:xfrm>
          <a:prstGeom prst="rect">
            <a:avLst/>
          </a:prstGeom>
        </p:spPr>
        <p:txBody>
          <a:bodyPr wrap="square">
            <a:spAutoFit/>
          </a:bodyPr>
          <a:lstStyle/>
          <a:p>
            <a:r>
              <a:rPr lang="en-US" sz="3600" dirty="0">
                <a:hlinkClick r:id="rId2"/>
              </a:rPr>
              <a:t>https://youtu.be/wvMXhHwjB6Y</a:t>
            </a:r>
            <a:r>
              <a:rPr lang="en-US" sz="3600" dirty="0"/>
              <a:t> (9:19) Underwater fish cam in the Guadalupe</a:t>
            </a:r>
          </a:p>
        </p:txBody>
      </p:sp>
    </p:spTree>
    <p:extLst>
      <p:ext uri="{BB962C8B-B14F-4D97-AF65-F5344CB8AC3E}">
        <p14:creationId xmlns:p14="http://schemas.microsoft.com/office/powerpoint/2010/main" val="244033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A567-3C0D-4B18-99E2-96CEF5A9C046}"/>
              </a:ext>
            </a:extLst>
          </p:cNvPr>
          <p:cNvSpPr>
            <a:spLocks noGrp="1"/>
          </p:cNvSpPr>
          <p:nvPr>
            <p:ph type="title"/>
          </p:nvPr>
        </p:nvSpPr>
        <p:spPr>
          <a:xfrm>
            <a:off x="677334" y="197224"/>
            <a:ext cx="8596668" cy="654424"/>
          </a:xfrm>
        </p:spPr>
        <p:txBody>
          <a:bodyPr>
            <a:normAutofit/>
          </a:bodyPr>
          <a:lstStyle/>
          <a:p>
            <a:pPr algn="ctr"/>
            <a:r>
              <a:rPr lang="en-US" dirty="0"/>
              <a:t>Healthy Watershed Characteristics</a:t>
            </a:r>
          </a:p>
        </p:txBody>
      </p:sp>
      <p:sp>
        <p:nvSpPr>
          <p:cNvPr id="3" name="Content Placeholder 2">
            <a:extLst>
              <a:ext uri="{FF2B5EF4-FFF2-40B4-BE49-F238E27FC236}">
                <a16:creationId xmlns:a16="http://schemas.microsoft.com/office/drawing/2014/main" id="{0FC1BD5B-BF0F-4000-8799-31EA0D82156A}"/>
              </a:ext>
            </a:extLst>
          </p:cNvPr>
          <p:cNvSpPr>
            <a:spLocks noGrp="1"/>
          </p:cNvSpPr>
          <p:nvPr>
            <p:ph idx="1"/>
          </p:nvPr>
        </p:nvSpPr>
        <p:spPr>
          <a:xfrm>
            <a:off x="677334" y="987116"/>
            <a:ext cx="8596668" cy="5593540"/>
          </a:xfrm>
        </p:spPr>
        <p:txBody>
          <a:bodyPr>
            <a:normAutofit fontScale="62500" lnSpcReduction="20000"/>
          </a:bodyPr>
          <a:lstStyle/>
          <a:p>
            <a:pPr marL="0" indent="0">
              <a:lnSpc>
                <a:spcPct val="120000"/>
              </a:lnSpc>
              <a:spcBef>
                <a:spcPts val="0"/>
              </a:spcBef>
              <a:buNone/>
            </a:pPr>
            <a:r>
              <a:rPr lang="en-US" sz="3400" dirty="0"/>
              <a:t>A healthy watershed is one in which natural land cover supports:</a:t>
            </a:r>
          </a:p>
          <a:p>
            <a:pPr>
              <a:lnSpc>
                <a:spcPct val="120000"/>
              </a:lnSpc>
              <a:spcBef>
                <a:spcPts val="0"/>
              </a:spcBef>
            </a:pPr>
            <a:r>
              <a:rPr lang="en-US" sz="2900" dirty="0"/>
              <a:t>dynamic hydrologic and geomorphologic processes within </a:t>
            </a:r>
            <a:r>
              <a:rPr lang="en-US" sz="2900" u="sng" dirty="0"/>
              <a:t>their natural range of variation,</a:t>
            </a:r>
          </a:p>
          <a:p>
            <a:pPr>
              <a:lnSpc>
                <a:spcPct val="120000"/>
              </a:lnSpc>
              <a:spcBef>
                <a:spcPts val="0"/>
              </a:spcBef>
            </a:pPr>
            <a:r>
              <a:rPr lang="en-US" sz="2900" dirty="0"/>
              <a:t>habitat of sufficient size and connectivity to support </a:t>
            </a:r>
            <a:r>
              <a:rPr lang="en-US" sz="2900" u="sng" dirty="0"/>
              <a:t>native aquatic and riparian species</a:t>
            </a:r>
          </a:p>
          <a:p>
            <a:pPr>
              <a:lnSpc>
                <a:spcPct val="120000"/>
              </a:lnSpc>
              <a:spcBef>
                <a:spcPts val="0"/>
              </a:spcBef>
            </a:pPr>
            <a:r>
              <a:rPr lang="en-US" sz="2900" dirty="0"/>
              <a:t>physical and chemical water quality conditions able to support </a:t>
            </a:r>
            <a:r>
              <a:rPr lang="en-US" sz="2900" u="sng" dirty="0"/>
              <a:t>healthy biological communities</a:t>
            </a:r>
            <a:endParaRPr lang="en-US" sz="3400" dirty="0"/>
          </a:p>
          <a:p>
            <a:pPr marL="0" indent="0">
              <a:lnSpc>
                <a:spcPct val="120000"/>
              </a:lnSpc>
              <a:spcBef>
                <a:spcPts val="0"/>
              </a:spcBef>
              <a:buNone/>
            </a:pPr>
            <a:endParaRPr lang="en-US" sz="3400" dirty="0"/>
          </a:p>
          <a:p>
            <a:pPr marL="0" indent="0">
              <a:lnSpc>
                <a:spcPct val="120000"/>
              </a:lnSpc>
              <a:spcBef>
                <a:spcPts val="0"/>
              </a:spcBef>
              <a:buNone/>
            </a:pPr>
            <a:r>
              <a:rPr lang="en-US" sz="3400" dirty="0"/>
              <a:t>A healthy watershed has the structure and function in place to support healthy </a:t>
            </a:r>
            <a:r>
              <a:rPr lang="en-US" sz="3400" u="sng" dirty="0"/>
              <a:t>aquatic</a:t>
            </a:r>
            <a:r>
              <a:rPr lang="en-US" sz="3400" dirty="0"/>
              <a:t> ecosystems. Key components of a healthy watershed include:</a:t>
            </a:r>
          </a:p>
          <a:p>
            <a:pPr>
              <a:lnSpc>
                <a:spcPct val="120000"/>
              </a:lnSpc>
              <a:spcBef>
                <a:spcPts val="0"/>
              </a:spcBef>
            </a:pPr>
            <a:r>
              <a:rPr lang="en-US" sz="2900" dirty="0"/>
              <a:t>intact and functioning headwater streams, floodplains, riparian corridors,              </a:t>
            </a:r>
            <a:r>
              <a:rPr lang="en-US" sz="2900" b="1" dirty="0">
                <a:solidFill>
                  <a:srgbClr val="E961EC"/>
                </a:solidFill>
              </a:rPr>
              <a:t>biotic refugia </a:t>
            </a:r>
            <a:r>
              <a:rPr lang="en-US" sz="2900" dirty="0"/>
              <a:t>(an isolated place of relative safety from danger and hardship; the only remaining high quality habitat within an area) instream habitat and biotic communities;</a:t>
            </a:r>
          </a:p>
          <a:p>
            <a:pPr>
              <a:lnSpc>
                <a:spcPct val="120000"/>
              </a:lnSpc>
              <a:spcBef>
                <a:spcPts val="0"/>
              </a:spcBef>
            </a:pPr>
            <a:r>
              <a:rPr lang="en-US" sz="2900" dirty="0"/>
              <a:t>natural vegetation in the landscape; and</a:t>
            </a:r>
          </a:p>
          <a:p>
            <a:pPr>
              <a:lnSpc>
                <a:spcPct val="120000"/>
              </a:lnSpc>
              <a:spcBef>
                <a:spcPts val="0"/>
              </a:spcBef>
            </a:pPr>
            <a:r>
              <a:rPr lang="en-US" sz="2900" dirty="0"/>
              <a:t>hydrology, sediment transport, fluvial geomorphology, and disturbance regimes </a:t>
            </a:r>
            <a:r>
              <a:rPr lang="en-US" sz="2900" b="1" dirty="0"/>
              <a:t>expected</a:t>
            </a:r>
            <a:r>
              <a:rPr lang="en-US" sz="2900" dirty="0"/>
              <a:t> for its location.</a:t>
            </a:r>
          </a:p>
          <a:p>
            <a:pPr>
              <a:lnSpc>
                <a:spcPct val="120000"/>
              </a:lnSpc>
              <a:spcBef>
                <a:spcPts val="0"/>
              </a:spcBef>
            </a:pPr>
            <a:endParaRPr lang="en-US" sz="2900" dirty="0"/>
          </a:p>
          <a:p>
            <a:pPr>
              <a:lnSpc>
                <a:spcPct val="120000"/>
              </a:lnSpc>
              <a:spcBef>
                <a:spcPts val="0"/>
              </a:spcBef>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p:txBody>
      </p:sp>
    </p:spTree>
    <p:extLst>
      <p:ext uri="{BB962C8B-B14F-4D97-AF65-F5344CB8AC3E}">
        <p14:creationId xmlns:p14="http://schemas.microsoft.com/office/powerpoint/2010/main" val="220445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DFE66-97A6-4B3D-9F8B-9443EA5A5EEA}"/>
              </a:ext>
            </a:extLst>
          </p:cNvPr>
          <p:cNvSpPr>
            <a:spLocks noGrp="1"/>
          </p:cNvSpPr>
          <p:nvPr>
            <p:ph type="ctrTitle"/>
          </p:nvPr>
        </p:nvSpPr>
        <p:spPr/>
        <p:txBody>
          <a:bodyPr/>
          <a:lstStyle/>
          <a:p>
            <a:pPr algn="ctr"/>
            <a:r>
              <a:rPr lang="en-US" dirty="0"/>
              <a:t>Take a break!</a:t>
            </a:r>
            <a:br>
              <a:rPr lang="en-US" dirty="0"/>
            </a:br>
            <a:r>
              <a:rPr lang="en-US" dirty="0"/>
              <a:t>Drink some water! </a:t>
            </a:r>
            <a:r>
              <a:rPr lang="en-US" dirty="0">
                <a:sym typeface="Wingdings" panose="05000000000000000000" pitchFamily="2" charset="2"/>
              </a:rPr>
              <a:t></a:t>
            </a:r>
            <a:endParaRPr lang="en-US" dirty="0"/>
          </a:p>
        </p:txBody>
      </p:sp>
      <p:sp>
        <p:nvSpPr>
          <p:cNvPr id="3" name="Subtitle 2">
            <a:extLst>
              <a:ext uri="{FF2B5EF4-FFF2-40B4-BE49-F238E27FC236}">
                <a16:creationId xmlns:a16="http://schemas.microsoft.com/office/drawing/2014/main" id="{64145618-4496-4E08-9C46-5258A0048C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048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D6BC-75BE-4BD2-8F5C-F143D2DC0E61}"/>
              </a:ext>
            </a:extLst>
          </p:cNvPr>
          <p:cNvSpPr>
            <a:spLocks noGrp="1"/>
          </p:cNvSpPr>
          <p:nvPr>
            <p:ph type="title"/>
          </p:nvPr>
        </p:nvSpPr>
        <p:spPr/>
        <p:txBody>
          <a:bodyPr/>
          <a:lstStyle/>
          <a:p>
            <a:pPr algn="ctr"/>
            <a:r>
              <a:rPr lang="en-US" dirty="0"/>
              <a:t>The Power of Water…</a:t>
            </a:r>
          </a:p>
        </p:txBody>
      </p:sp>
      <p:sp>
        <p:nvSpPr>
          <p:cNvPr id="3" name="Content Placeholder 2">
            <a:extLst>
              <a:ext uri="{FF2B5EF4-FFF2-40B4-BE49-F238E27FC236}">
                <a16:creationId xmlns:a16="http://schemas.microsoft.com/office/drawing/2014/main" id="{79E757F7-A011-4207-A1FC-B3AC03211DD5}"/>
              </a:ext>
            </a:extLst>
          </p:cNvPr>
          <p:cNvSpPr>
            <a:spLocks noGrp="1"/>
          </p:cNvSpPr>
          <p:nvPr>
            <p:ph idx="1"/>
          </p:nvPr>
        </p:nvSpPr>
        <p:spPr/>
        <p:txBody>
          <a:bodyPr/>
          <a:lstStyle/>
          <a:p>
            <a:r>
              <a:rPr lang="en-US" dirty="0">
                <a:hlinkClick r:id="rId2"/>
              </a:rPr>
              <a:t>https://youtu.be/L7-xp-LV8XQ</a:t>
            </a:r>
            <a:r>
              <a:rPr lang="en-US" dirty="0"/>
              <a:t>	Canyon Lake Gorge (1:30)</a:t>
            </a:r>
          </a:p>
          <a:p>
            <a:r>
              <a:rPr lang="en-US" dirty="0">
                <a:hlinkClick r:id="rId3"/>
              </a:rPr>
              <a:t>https://youtu.be/klqh45EJJss</a:t>
            </a:r>
            <a:r>
              <a:rPr lang="en-US" dirty="0"/>
              <a:t>	Wimberly Flood 2015 (3:28)</a:t>
            </a:r>
          </a:p>
          <a:p>
            <a:endParaRPr lang="en-US" dirty="0"/>
          </a:p>
        </p:txBody>
      </p:sp>
    </p:spTree>
    <p:extLst>
      <p:ext uri="{BB962C8B-B14F-4D97-AF65-F5344CB8AC3E}">
        <p14:creationId xmlns:p14="http://schemas.microsoft.com/office/powerpoint/2010/main" val="145055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8E71-7EAF-457B-95C0-275C8AB186BC}"/>
              </a:ext>
            </a:extLst>
          </p:cNvPr>
          <p:cNvSpPr>
            <a:spLocks noGrp="1"/>
          </p:cNvSpPr>
          <p:nvPr>
            <p:ph type="title"/>
          </p:nvPr>
        </p:nvSpPr>
        <p:spPr>
          <a:xfrm>
            <a:off x="344132" y="120722"/>
            <a:ext cx="8596668" cy="1320800"/>
          </a:xfrm>
        </p:spPr>
        <p:txBody>
          <a:bodyPr/>
          <a:lstStyle/>
          <a:p>
            <a:pPr algn="ctr"/>
            <a:r>
              <a:rPr lang="en-US" dirty="0"/>
              <a:t>How can you tell </a:t>
            </a:r>
            <a:br>
              <a:rPr lang="en-US" dirty="0"/>
            </a:br>
            <a:r>
              <a:rPr lang="en-US" dirty="0"/>
              <a:t>if a watershed is healthy?</a:t>
            </a:r>
          </a:p>
        </p:txBody>
      </p:sp>
      <p:sp>
        <p:nvSpPr>
          <p:cNvPr id="3" name="Content Placeholder 2">
            <a:extLst>
              <a:ext uri="{FF2B5EF4-FFF2-40B4-BE49-F238E27FC236}">
                <a16:creationId xmlns:a16="http://schemas.microsoft.com/office/drawing/2014/main" id="{5503A98D-E4E1-4936-9F8E-9CF4A4200B16}"/>
              </a:ext>
            </a:extLst>
          </p:cNvPr>
          <p:cNvSpPr>
            <a:spLocks noGrp="1"/>
          </p:cNvSpPr>
          <p:nvPr>
            <p:ph idx="1"/>
          </p:nvPr>
        </p:nvSpPr>
        <p:spPr>
          <a:xfrm>
            <a:off x="298395" y="1441522"/>
            <a:ext cx="8596668" cy="4575456"/>
          </a:xfrm>
        </p:spPr>
        <p:txBody>
          <a:bodyPr>
            <a:normAutofit/>
          </a:bodyPr>
          <a:lstStyle/>
          <a:p>
            <a:pPr marL="457200" lvl="1" indent="0" algn="ctr">
              <a:spcBef>
                <a:spcPts val="0"/>
              </a:spcBef>
              <a:buNone/>
            </a:pPr>
            <a:r>
              <a:rPr lang="en-US" sz="2200" dirty="0"/>
              <a:t>Environmental Protection Agency Healthy Watershed Program</a:t>
            </a:r>
          </a:p>
          <a:p>
            <a:pPr marL="457200" lvl="1" indent="0" algn="ctr">
              <a:buNone/>
            </a:pPr>
            <a:r>
              <a:rPr lang="en-US" sz="1400" b="1" dirty="0">
                <a:solidFill>
                  <a:srgbClr val="0070C0"/>
                </a:solidFill>
                <a:hlinkClick r:id="rId2"/>
              </a:rPr>
              <a:t>https://www.epa.gov/hwp/integrated-assessment-healthy-watersheds</a:t>
            </a:r>
            <a:endParaRPr lang="en-US" sz="1400" b="1" dirty="0">
              <a:solidFill>
                <a:srgbClr val="0070C0"/>
              </a:solidFill>
            </a:endParaRPr>
          </a:p>
          <a:p>
            <a:pPr marL="457200" lvl="1" indent="0" algn="ctr">
              <a:buNone/>
            </a:pPr>
            <a:endParaRPr lang="en-US" sz="1400" dirty="0"/>
          </a:p>
        </p:txBody>
      </p:sp>
      <p:pic>
        <p:nvPicPr>
          <p:cNvPr id="4" name="Picture 3">
            <a:extLst>
              <a:ext uri="{FF2B5EF4-FFF2-40B4-BE49-F238E27FC236}">
                <a16:creationId xmlns:a16="http://schemas.microsoft.com/office/drawing/2014/main" id="{BA6B2D33-563A-4585-B732-34151B5CC48A}"/>
              </a:ext>
            </a:extLst>
          </p:cNvPr>
          <p:cNvPicPr>
            <a:picLocks noChangeAspect="1"/>
          </p:cNvPicPr>
          <p:nvPr/>
        </p:nvPicPr>
        <p:blipFill>
          <a:blip r:embed="rId3"/>
          <a:stretch>
            <a:fillRect/>
          </a:stretch>
        </p:blipFill>
        <p:spPr>
          <a:xfrm>
            <a:off x="298395" y="2460476"/>
            <a:ext cx="3311171" cy="3017520"/>
          </a:xfrm>
          <a:prstGeom prst="rect">
            <a:avLst/>
          </a:prstGeom>
        </p:spPr>
      </p:pic>
      <p:sp>
        <p:nvSpPr>
          <p:cNvPr id="6" name="Content Placeholder 2">
            <a:extLst>
              <a:ext uri="{FF2B5EF4-FFF2-40B4-BE49-F238E27FC236}">
                <a16:creationId xmlns:a16="http://schemas.microsoft.com/office/drawing/2014/main" id="{72247D68-E51E-423D-A1F3-74C9AFFF684D}"/>
              </a:ext>
            </a:extLst>
          </p:cNvPr>
          <p:cNvSpPr txBox="1">
            <a:spLocks/>
          </p:cNvSpPr>
          <p:nvPr/>
        </p:nvSpPr>
        <p:spPr>
          <a:xfrm>
            <a:off x="3364090" y="2245486"/>
            <a:ext cx="6705601" cy="420047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solidFill>
                  <a:schemeClr val="accent5">
                    <a:lumMod val="50000"/>
                  </a:schemeClr>
                </a:solidFill>
              </a:rPr>
              <a:t>There are literally hundreds of watershed characteristics (such as environmental traits, sources of degradation, and community factors) that may influence environmental health and quality of life, for better or worse. Identifying and comparing these characteristics is known as watershed assessment. This process is the main way to compare watershed condition across large areas such as states, and find the healthy watersheds among the rest.</a:t>
            </a:r>
          </a:p>
        </p:txBody>
      </p:sp>
      <p:pic>
        <p:nvPicPr>
          <p:cNvPr id="7" name="Picture 6">
            <a:extLst>
              <a:ext uri="{FF2B5EF4-FFF2-40B4-BE49-F238E27FC236}">
                <a16:creationId xmlns:a16="http://schemas.microsoft.com/office/drawing/2014/main" id="{1EA2F867-13C0-416D-A8A6-FD4AAA0595F4}"/>
              </a:ext>
            </a:extLst>
          </p:cNvPr>
          <p:cNvPicPr>
            <a:picLocks noChangeAspect="1"/>
          </p:cNvPicPr>
          <p:nvPr/>
        </p:nvPicPr>
        <p:blipFill rotWithShape="1">
          <a:blip r:embed="rId4"/>
          <a:srcRect t="18950"/>
          <a:stretch/>
        </p:blipFill>
        <p:spPr>
          <a:xfrm>
            <a:off x="4295398" y="5971822"/>
            <a:ext cx="7665360" cy="711201"/>
          </a:xfrm>
          <a:prstGeom prst="rect">
            <a:avLst/>
          </a:prstGeom>
        </p:spPr>
      </p:pic>
    </p:spTree>
    <p:extLst>
      <p:ext uri="{BB962C8B-B14F-4D97-AF65-F5344CB8AC3E}">
        <p14:creationId xmlns:p14="http://schemas.microsoft.com/office/powerpoint/2010/main" val="51020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BFF8-345F-4608-B759-E04EE3AA476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EC713784-446A-461C-B539-C18D57B43A08}"/>
              </a:ext>
            </a:extLst>
          </p:cNvPr>
          <p:cNvPicPr>
            <a:picLocks noGrp="1" noChangeAspect="1"/>
          </p:cNvPicPr>
          <p:nvPr>
            <p:ph idx="1"/>
          </p:nvPr>
        </p:nvPicPr>
        <p:blipFill>
          <a:blip r:embed="rId2"/>
          <a:stretch>
            <a:fillRect/>
          </a:stretch>
        </p:blipFill>
        <p:spPr>
          <a:xfrm>
            <a:off x="0" y="1072444"/>
            <a:ext cx="11344163" cy="4176889"/>
          </a:xfrm>
          <a:prstGeom prst="rect">
            <a:avLst/>
          </a:prstGeom>
        </p:spPr>
      </p:pic>
    </p:spTree>
    <p:extLst>
      <p:ext uri="{BB962C8B-B14F-4D97-AF65-F5344CB8AC3E}">
        <p14:creationId xmlns:p14="http://schemas.microsoft.com/office/powerpoint/2010/main" val="2012260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3495-66E2-4ADA-BBA3-F517A3849C6A}"/>
              </a:ext>
            </a:extLst>
          </p:cNvPr>
          <p:cNvSpPr>
            <a:spLocks noGrp="1"/>
          </p:cNvSpPr>
          <p:nvPr>
            <p:ph type="title"/>
          </p:nvPr>
        </p:nvSpPr>
        <p:spPr>
          <a:xfrm>
            <a:off x="523538" y="531409"/>
            <a:ext cx="8596668" cy="1157542"/>
          </a:xfrm>
        </p:spPr>
        <p:txBody>
          <a:bodyPr>
            <a:normAutofit fontScale="90000"/>
          </a:bodyPr>
          <a:lstStyle/>
          <a:p>
            <a:r>
              <a:rPr lang="en-US" sz="2700" dirty="0">
                <a:hlinkClick r:id="rId2"/>
              </a:rPr>
              <a:t>https://www.epa.gov/hwp/basic-information-and-answers-frequent-questions#common</a:t>
            </a:r>
            <a:br>
              <a:rPr lang="en-US" sz="2700" dirty="0"/>
            </a:br>
            <a:br>
              <a:rPr lang="en-US" sz="2700" dirty="0"/>
            </a:br>
            <a:br>
              <a:rPr lang="en-US" dirty="0"/>
            </a:br>
            <a:br>
              <a:rPr lang="en-US" dirty="0"/>
            </a:br>
            <a:endParaRPr lang="en-US" dirty="0"/>
          </a:p>
        </p:txBody>
      </p:sp>
      <p:pic>
        <p:nvPicPr>
          <p:cNvPr id="5" name="Content Placeholder 3">
            <a:extLst>
              <a:ext uri="{FF2B5EF4-FFF2-40B4-BE49-F238E27FC236}">
                <a16:creationId xmlns:a16="http://schemas.microsoft.com/office/drawing/2014/main" id="{7F4FC916-9536-4A0D-ABB6-4FBD0DD59B76}"/>
              </a:ext>
            </a:extLst>
          </p:cNvPr>
          <p:cNvPicPr>
            <a:picLocks noGrp="1" noChangeAspect="1"/>
          </p:cNvPicPr>
          <p:nvPr>
            <p:ph idx="1"/>
          </p:nvPr>
        </p:nvPicPr>
        <p:blipFill>
          <a:blip r:embed="rId3"/>
          <a:stretch>
            <a:fillRect/>
          </a:stretch>
        </p:blipFill>
        <p:spPr>
          <a:xfrm>
            <a:off x="1775011" y="2464399"/>
            <a:ext cx="6497173" cy="3979432"/>
          </a:xfrm>
          <a:prstGeom prst="rect">
            <a:avLst/>
          </a:prstGeom>
        </p:spPr>
      </p:pic>
    </p:spTree>
    <p:extLst>
      <p:ext uri="{BB962C8B-B14F-4D97-AF65-F5344CB8AC3E}">
        <p14:creationId xmlns:p14="http://schemas.microsoft.com/office/powerpoint/2010/main" val="2923498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0E184-3442-4529-A016-D9A77F164074}"/>
              </a:ext>
            </a:extLst>
          </p:cNvPr>
          <p:cNvSpPr>
            <a:spLocks noGrp="1"/>
          </p:cNvSpPr>
          <p:nvPr>
            <p:ph type="title"/>
          </p:nvPr>
        </p:nvSpPr>
        <p:spPr/>
        <p:txBody>
          <a:bodyPr>
            <a:normAutofit/>
          </a:bodyPr>
          <a:lstStyle/>
          <a:p>
            <a:pPr algn="ctr"/>
            <a:r>
              <a:rPr lang="en-US" sz="2800" dirty="0">
                <a:hlinkClick r:id="rId2"/>
              </a:rPr>
              <a:t>https://www.youtube.com/watch?v=Yi3cWwUA0rg</a:t>
            </a:r>
            <a:br>
              <a:rPr lang="en-US" sz="2800" dirty="0"/>
            </a:br>
            <a:r>
              <a:rPr lang="en-US" sz="2800" dirty="0"/>
              <a:t>Human Effect on the Edwards Aquifer (4:57)</a:t>
            </a:r>
          </a:p>
        </p:txBody>
      </p:sp>
      <p:pic>
        <p:nvPicPr>
          <p:cNvPr id="4" name="Content Placeholder 3">
            <a:extLst>
              <a:ext uri="{FF2B5EF4-FFF2-40B4-BE49-F238E27FC236}">
                <a16:creationId xmlns:a16="http://schemas.microsoft.com/office/drawing/2014/main" id="{51C3F231-0F5E-4A0F-82C9-735F6A2E48A7}"/>
              </a:ext>
            </a:extLst>
          </p:cNvPr>
          <p:cNvPicPr>
            <a:picLocks noGrp="1" noChangeAspect="1"/>
          </p:cNvPicPr>
          <p:nvPr>
            <p:ph idx="1"/>
          </p:nvPr>
        </p:nvPicPr>
        <p:blipFill>
          <a:blip r:embed="rId3"/>
          <a:stretch>
            <a:fillRect/>
          </a:stretch>
        </p:blipFill>
        <p:spPr>
          <a:xfrm>
            <a:off x="677334" y="2403087"/>
            <a:ext cx="10608476" cy="2524514"/>
          </a:xfrm>
          <a:prstGeom prst="rect">
            <a:avLst/>
          </a:prstGeom>
        </p:spPr>
      </p:pic>
    </p:spTree>
    <p:extLst>
      <p:ext uri="{BB962C8B-B14F-4D97-AF65-F5344CB8AC3E}">
        <p14:creationId xmlns:p14="http://schemas.microsoft.com/office/powerpoint/2010/main" val="1818754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CC98-5F63-45D3-9B95-ED3044E02823}"/>
              </a:ext>
            </a:extLst>
          </p:cNvPr>
          <p:cNvSpPr>
            <a:spLocks noGrp="1"/>
          </p:cNvSpPr>
          <p:nvPr>
            <p:ph type="title"/>
          </p:nvPr>
        </p:nvSpPr>
        <p:spPr>
          <a:xfrm>
            <a:off x="-89646" y="107766"/>
            <a:ext cx="10551458" cy="663199"/>
          </a:xfrm>
        </p:spPr>
        <p:txBody>
          <a:bodyPr>
            <a:noAutofit/>
          </a:bodyPr>
          <a:lstStyle/>
          <a:p>
            <a:pPr algn="ctr"/>
            <a:r>
              <a:rPr lang="en-US" dirty="0"/>
              <a:t>The Importance of Biodiversity to the Watershed</a:t>
            </a:r>
          </a:p>
        </p:txBody>
      </p:sp>
      <p:sp>
        <p:nvSpPr>
          <p:cNvPr id="3" name="Content Placeholder 2">
            <a:extLst>
              <a:ext uri="{FF2B5EF4-FFF2-40B4-BE49-F238E27FC236}">
                <a16:creationId xmlns:a16="http://schemas.microsoft.com/office/drawing/2014/main" id="{6DA92B11-F61F-4B88-BE9B-A1C1AE6CCBC5}"/>
              </a:ext>
            </a:extLst>
          </p:cNvPr>
          <p:cNvSpPr>
            <a:spLocks noGrp="1"/>
          </p:cNvSpPr>
          <p:nvPr>
            <p:ph idx="1"/>
          </p:nvPr>
        </p:nvSpPr>
        <p:spPr>
          <a:xfrm>
            <a:off x="570330" y="950260"/>
            <a:ext cx="10392742" cy="5638610"/>
          </a:xfrm>
        </p:spPr>
        <p:txBody>
          <a:bodyPr/>
          <a:lstStyle/>
          <a:p>
            <a:pPr marL="0" indent="0" algn="ctr">
              <a:buNone/>
            </a:pPr>
            <a:r>
              <a:rPr lang="en-US" sz="2400" dirty="0"/>
              <a:t>Categories of Biodiversity</a:t>
            </a:r>
          </a:p>
          <a:p>
            <a:pPr algn="ctr"/>
            <a:r>
              <a:rPr lang="en-US" dirty="0"/>
              <a:t>Genetic  	</a:t>
            </a:r>
          </a:p>
          <a:p>
            <a:pPr algn="ctr"/>
            <a:r>
              <a:rPr lang="en-US" dirty="0"/>
              <a:t>Population </a:t>
            </a:r>
          </a:p>
          <a:p>
            <a:pPr algn="ctr"/>
            <a:r>
              <a:rPr lang="en-US" dirty="0"/>
              <a:t>Species  </a:t>
            </a:r>
          </a:p>
          <a:p>
            <a:pPr marL="0" indent="0" algn="ctr">
              <a:buNone/>
            </a:pPr>
            <a:r>
              <a:rPr lang="en-US" dirty="0"/>
              <a:t>	</a:t>
            </a:r>
          </a:p>
          <a:p>
            <a:pPr marL="0" indent="0" algn="ctr">
              <a:buNone/>
            </a:pPr>
            <a:r>
              <a:rPr lang="en-US" sz="2400" dirty="0"/>
              <a:t>Things We Know About Biodiversity</a:t>
            </a:r>
          </a:p>
          <a:p>
            <a:r>
              <a:rPr lang="en-US" dirty="0"/>
              <a:t>Human impacts on global biodiversity have resulted in losses in global biodiversity from genes &amp; species to entire ecosystems</a:t>
            </a:r>
          </a:p>
          <a:p>
            <a:r>
              <a:rPr lang="en-US" dirty="0"/>
              <a:t>Local declines in biodiversity are even more dramatic – the beneficial effects of many organisms on local processes are lost long before the species become globally extinct</a:t>
            </a:r>
          </a:p>
          <a:p>
            <a:r>
              <a:rPr lang="en-US" dirty="0"/>
              <a:t>Many ecosystems are sensitive to declines in biodiversity</a:t>
            </a:r>
          </a:p>
          <a:p>
            <a:r>
              <a:rPr lang="en-US" dirty="0"/>
              <a:t>Changes in the identify and abundance of species in an ecosystem can be as important as changes in biodiversity in influencing ecosystem processes</a:t>
            </a:r>
          </a:p>
          <a:p>
            <a:endParaRPr lang="en-US" dirty="0"/>
          </a:p>
          <a:p>
            <a:pPr marL="0" indent="0">
              <a:buNone/>
            </a:pPr>
            <a:endParaRPr lang="en-US" dirty="0"/>
          </a:p>
        </p:txBody>
      </p:sp>
    </p:spTree>
    <p:extLst>
      <p:ext uri="{BB962C8B-B14F-4D97-AF65-F5344CB8AC3E}">
        <p14:creationId xmlns:p14="http://schemas.microsoft.com/office/powerpoint/2010/main" val="2016586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DABD-1324-467D-A74E-053E34C1F728}"/>
              </a:ext>
            </a:extLst>
          </p:cNvPr>
          <p:cNvSpPr>
            <a:spLocks noGrp="1"/>
          </p:cNvSpPr>
          <p:nvPr>
            <p:ph type="title"/>
          </p:nvPr>
        </p:nvSpPr>
        <p:spPr>
          <a:xfrm>
            <a:off x="703967" y="316636"/>
            <a:ext cx="8596668" cy="713173"/>
          </a:xfrm>
        </p:spPr>
        <p:txBody>
          <a:bodyPr>
            <a:noAutofit/>
          </a:bodyPr>
          <a:lstStyle/>
          <a:p>
            <a:pPr lvl="0" algn="ctr" defTabSz="914400" eaLnBrk="0" fontAlgn="base" hangingPunct="0">
              <a:spcAft>
                <a:spcPct val="0"/>
              </a:spcAft>
            </a:pPr>
            <a:r>
              <a:rPr lang="en-US" dirty="0"/>
              <a:t>Species Function in a Watershed</a:t>
            </a:r>
            <a:br>
              <a:rPr lang="en-US" dirty="0"/>
            </a:br>
            <a:br>
              <a:rPr lang="en-US" dirty="0"/>
            </a:br>
            <a:endParaRPr lang="en-US" dirty="0"/>
          </a:p>
        </p:txBody>
      </p:sp>
      <p:sp>
        <p:nvSpPr>
          <p:cNvPr id="3" name="Content Placeholder 2">
            <a:extLst>
              <a:ext uri="{FF2B5EF4-FFF2-40B4-BE49-F238E27FC236}">
                <a16:creationId xmlns:a16="http://schemas.microsoft.com/office/drawing/2014/main" id="{2EBF718A-348C-410F-9A91-69B5CEB243FE}"/>
              </a:ext>
            </a:extLst>
          </p:cNvPr>
          <p:cNvSpPr>
            <a:spLocks noGrp="1"/>
          </p:cNvSpPr>
          <p:nvPr>
            <p:ph sz="half" idx="1"/>
          </p:nvPr>
        </p:nvSpPr>
        <p:spPr>
          <a:xfrm>
            <a:off x="1236627" y="1029809"/>
            <a:ext cx="7809719" cy="5406502"/>
          </a:xfrm>
        </p:spPr>
        <p:txBody>
          <a:bodyPr>
            <a:normAutofit/>
          </a:bodyPr>
          <a:lstStyle/>
          <a:p>
            <a:r>
              <a:rPr lang="en-US" sz="2400" i="1" dirty="0"/>
              <a:t>Keystone:</a:t>
            </a:r>
            <a:r>
              <a:rPr lang="en-US" sz="2400" dirty="0"/>
              <a:t>  A species that has an important, even critical effect on the configuration of communities and ecosystem function; almost a disproportionate effect even if numbers are small</a:t>
            </a:r>
          </a:p>
          <a:p>
            <a:r>
              <a:rPr lang="en-US" sz="2400" i="1" dirty="0"/>
              <a:t>Dominant</a:t>
            </a:r>
            <a:r>
              <a:rPr lang="en-US" sz="2400" dirty="0"/>
              <a:t>:  Most abundant species</a:t>
            </a:r>
          </a:p>
          <a:p>
            <a:r>
              <a:rPr lang="en-US" sz="2400" i="1" dirty="0"/>
              <a:t>Indicator:</a:t>
            </a:r>
            <a:r>
              <a:rPr lang="en-US" sz="2400" dirty="0"/>
              <a:t>  First to show evidence of environmental change</a:t>
            </a:r>
          </a:p>
          <a:p>
            <a:pPr lvl="1"/>
            <a:r>
              <a:rPr lang="en-US" sz="2400" dirty="0"/>
              <a:t>“The canary in a coal mine”  </a:t>
            </a:r>
          </a:p>
          <a:p>
            <a:pPr lvl="1"/>
            <a:r>
              <a:rPr lang="en-US" sz="2400" dirty="0"/>
              <a:t>Presence or absence indicates degree of healthiness</a:t>
            </a:r>
          </a:p>
        </p:txBody>
      </p:sp>
    </p:spTree>
    <p:extLst>
      <p:ext uri="{BB962C8B-B14F-4D97-AF65-F5344CB8AC3E}">
        <p14:creationId xmlns:p14="http://schemas.microsoft.com/office/powerpoint/2010/main" val="808244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1B26-BD58-425D-9DE2-084C543F23F8}"/>
              </a:ext>
            </a:extLst>
          </p:cNvPr>
          <p:cNvSpPr>
            <a:spLocks noGrp="1"/>
          </p:cNvSpPr>
          <p:nvPr>
            <p:ph type="title"/>
          </p:nvPr>
        </p:nvSpPr>
        <p:spPr>
          <a:xfrm>
            <a:off x="677334" y="609600"/>
            <a:ext cx="8596668" cy="1165934"/>
          </a:xfrm>
        </p:spPr>
        <p:txBody>
          <a:bodyPr>
            <a:noAutofit/>
          </a:bodyPr>
          <a:lstStyle/>
          <a:p>
            <a:pPr algn="ctr"/>
            <a:r>
              <a:rPr lang="en-US" b="1" dirty="0"/>
              <a:t>Comal County/Hill Country</a:t>
            </a:r>
            <a:br>
              <a:rPr lang="en-US" b="1" dirty="0"/>
            </a:br>
            <a:r>
              <a:rPr lang="en-US" b="1" dirty="0"/>
              <a:t>Species</a:t>
            </a:r>
          </a:p>
        </p:txBody>
      </p:sp>
      <p:sp>
        <p:nvSpPr>
          <p:cNvPr id="3" name="Content Placeholder 2">
            <a:extLst>
              <a:ext uri="{FF2B5EF4-FFF2-40B4-BE49-F238E27FC236}">
                <a16:creationId xmlns:a16="http://schemas.microsoft.com/office/drawing/2014/main" id="{33A77C3D-3EFB-483C-844B-CA69DA49B50A}"/>
              </a:ext>
            </a:extLst>
          </p:cNvPr>
          <p:cNvSpPr>
            <a:spLocks noGrp="1"/>
          </p:cNvSpPr>
          <p:nvPr>
            <p:ph sz="half" idx="1"/>
          </p:nvPr>
        </p:nvSpPr>
        <p:spPr>
          <a:xfrm>
            <a:off x="677334" y="1845432"/>
            <a:ext cx="9482666" cy="4069946"/>
          </a:xfrm>
        </p:spPr>
        <p:txBody>
          <a:bodyPr>
            <a:normAutofit/>
          </a:bodyPr>
          <a:lstStyle/>
          <a:p>
            <a:pPr marL="0" indent="0" algn="ctr">
              <a:buNone/>
            </a:pPr>
            <a:r>
              <a:rPr lang="en-US" sz="3600" dirty="0"/>
              <a:t>What is the…</a:t>
            </a:r>
          </a:p>
          <a:p>
            <a:r>
              <a:rPr lang="en-US" sz="3600" dirty="0"/>
              <a:t>Dominant species?</a:t>
            </a:r>
          </a:p>
          <a:p>
            <a:pPr algn="ctr"/>
            <a:r>
              <a:rPr lang="en-US" sz="3600" dirty="0"/>
              <a:t>Indicator species?</a:t>
            </a:r>
          </a:p>
          <a:p>
            <a:pPr algn="r"/>
            <a:r>
              <a:rPr lang="en-US" sz="3600" dirty="0"/>
              <a:t>Keystone species?</a:t>
            </a:r>
          </a:p>
        </p:txBody>
      </p:sp>
    </p:spTree>
    <p:extLst>
      <p:ext uri="{BB962C8B-B14F-4D97-AF65-F5344CB8AC3E}">
        <p14:creationId xmlns:p14="http://schemas.microsoft.com/office/powerpoint/2010/main" val="263089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CF99-5693-49D3-8175-F9A6DD02AD29}"/>
              </a:ext>
            </a:extLst>
          </p:cNvPr>
          <p:cNvSpPr>
            <a:spLocks noGrp="1"/>
          </p:cNvSpPr>
          <p:nvPr>
            <p:ph type="title"/>
          </p:nvPr>
        </p:nvSpPr>
        <p:spPr>
          <a:xfrm>
            <a:off x="677334" y="609600"/>
            <a:ext cx="8596668" cy="1275644"/>
          </a:xfrm>
        </p:spPr>
        <p:txBody>
          <a:bodyPr>
            <a:normAutofit fontScale="90000"/>
          </a:bodyPr>
          <a:lstStyle/>
          <a:p>
            <a:pPr algn="ctr"/>
            <a:r>
              <a:rPr lang="en-US" dirty="0"/>
              <a:t>Comal County:  </a:t>
            </a:r>
            <a:br>
              <a:rPr lang="en-US" dirty="0"/>
            </a:br>
            <a:r>
              <a:rPr lang="en-US" dirty="0"/>
              <a:t>Gateway to the Texas Hill Country</a:t>
            </a:r>
            <a:br>
              <a:rPr lang="en-US" dirty="0"/>
            </a:br>
            <a:endParaRPr lang="en-US" dirty="0"/>
          </a:p>
        </p:txBody>
      </p:sp>
      <p:pic>
        <p:nvPicPr>
          <p:cNvPr id="5" name="Picture 4">
            <a:extLst>
              <a:ext uri="{FF2B5EF4-FFF2-40B4-BE49-F238E27FC236}">
                <a16:creationId xmlns:a16="http://schemas.microsoft.com/office/drawing/2014/main" id="{0560F790-993C-44AD-996E-8EFC73F2EAA3}"/>
              </a:ext>
            </a:extLst>
          </p:cNvPr>
          <p:cNvPicPr>
            <a:picLocks noChangeAspect="1"/>
          </p:cNvPicPr>
          <p:nvPr/>
        </p:nvPicPr>
        <p:blipFill rotWithShape="1">
          <a:blip r:embed="rId2"/>
          <a:srcRect l="2762" t="6089" b="-8353"/>
          <a:stretch/>
        </p:blipFill>
        <p:spPr>
          <a:xfrm>
            <a:off x="347930" y="2223857"/>
            <a:ext cx="9255476" cy="4323426"/>
          </a:xfrm>
          <a:prstGeom prst="rect">
            <a:avLst/>
          </a:prstGeom>
        </p:spPr>
      </p:pic>
      <p:sp>
        <p:nvSpPr>
          <p:cNvPr id="3" name="Star: 5 Points 2">
            <a:extLst>
              <a:ext uri="{FF2B5EF4-FFF2-40B4-BE49-F238E27FC236}">
                <a16:creationId xmlns:a16="http://schemas.microsoft.com/office/drawing/2014/main" id="{AE142076-02D1-4A41-8806-40E54BF645B7}"/>
              </a:ext>
            </a:extLst>
          </p:cNvPr>
          <p:cNvSpPr/>
          <p:nvPr/>
        </p:nvSpPr>
        <p:spPr>
          <a:xfrm>
            <a:off x="7004589" y="5040325"/>
            <a:ext cx="292963" cy="239697"/>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362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ADEB9A-C425-4F77-A1A3-136DEDD186C1}"/>
              </a:ext>
            </a:extLst>
          </p:cNvPr>
          <p:cNvSpPr>
            <a:spLocks noGrp="1"/>
          </p:cNvSpPr>
          <p:nvPr>
            <p:ph type="title"/>
          </p:nvPr>
        </p:nvSpPr>
        <p:spPr>
          <a:xfrm>
            <a:off x="677334" y="609600"/>
            <a:ext cx="8596668" cy="1096652"/>
          </a:xfrm>
        </p:spPr>
        <p:txBody>
          <a:bodyPr>
            <a:normAutofit fontScale="90000"/>
          </a:bodyPr>
          <a:lstStyle/>
          <a:p>
            <a:r>
              <a:rPr lang="en-US" dirty="0"/>
              <a:t>From: </a:t>
            </a:r>
            <a:r>
              <a:rPr lang="en-US" i="1" dirty="0"/>
              <a:t>Dry Comal Creek and Comal River Watershed Protection Plan </a:t>
            </a:r>
            <a:r>
              <a:rPr lang="en-US" dirty="0"/>
              <a:t>(Draft- 6/2017)</a:t>
            </a:r>
          </a:p>
        </p:txBody>
      </p:sp>
      <p:pic>
        <p:nvPicPr>
          <p:cNvPr id="4" name="Content Placeholder 3">
            <a:extLst>
              <a:ext uri="{FF2B5EF4-FFF2-40B4-BE49-F238E27FC236}">
                <a16:creationId xmlns:a16="http://schemas.microsoft.com/office/drawing/2014/main" id="{5942C62B-20FA-44C3-9F97-FD8D16CA5BBC}"/>
              </a:ext>
            </a:extLst>
          </p:cNvPr>
          <p:cNvPicPr>
            <a:picLocks noGrp="1" noChangeAspect="1"/>
          </p:cNvPicPr>
          <p:nvPr>
            <p:ph idx="1"/>
          </p:nvPr>
        </p:nvPicPr>
        <p:blipFill>
          <a:blip r:embed="rId2"/>
          <a:stretch>
            <a:fillRect/>
          </a:stretch>
        </p:blipFill>
        <p:spPr>
          <a:xfrm>
            <a:off x="199615" y="1990267"/>
            <a:ext cx="11517903" cy="4258133"/>
          </a:xfrm>
          <a:prstGeom prst="rect">
            <a:avLst/>
          </a:prstGeom>
        </p:spPr>
      </p:pic>
    </p:spTree>
    <p:extLst>
      <p:ext uri="{BB962C8B-B14F-4D97-AF65-F5344CB8AC3E}">
        <p14:creationId xmlns:p14="http://schemas.microsoft.com/office/powerpoint/2010/main" val="885300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4C587C-CD0A-4746-ACEB-8CA6C014CCAD}"/>
              </a:ext>
            </a:extLst>
          </p:cNvPr>
          <p:cNvSpPr>
            <a:spLocks noGrp="1"/>
          </p:cNvSpPr>
          <p:nvPr>
            <p:ph type="title"/>
          </p:nvPr>
        </p:nvSpPr>
        <p:spPr>
          <a:xfrm>
            <a:off x="363569" y="62753"/>
            <a:ext cx="8596668" cy="663388"/>
          </a:xfrm>
        </p:spPr>
        <p:txBody>
          <a:bodyPr/>
          <a:lstStyle/>
          <a:p>
            <a:pPr algn="ctr"/>
            <a:r>
              <a:rPr lang="en-US" dirty="0"/>
              <a:t>Natural Watershed Features</a:t>
            </a:r>
          </a:p>
        </p:txBody>
      </p:sp>
      <p:sp>
        <p:nvSpPr>
          <p:cNvPr id="3" name="Content Placeholder 2">
            <a:extLst>
              <a:ext uri="{FF2B5EF4-FFF2-40B4-BE49-F238E27FC236}">
                <a16:creationId xmlns:a16="http://schemas.microsoft.com/office/drawing/2014/main" id="{247E33B9-CE33-473C-AB95-E274307F8C00}"/>
              </a:ext>
            </a:extLst>
          </p:cNvPr>
          <p:cNvSpPr>
            <a:spLocks noGrp="1"/>
          </p:cNvSpPr>
          <p:nvPr>
            <p:ph idx="1"/>
          </p:nvPr>
        </p:nvSpPr>
        <p:spPr>
          <a:xfrm>
            <a:off x="179293" y="825177"/>
            <a:ext cx="5307107" cy="5767533"/>
          </a:xfrm>
        </p:spPr>
        <p:txBody>
          <a:bodyPr>
            <a:normAutofit fontScale="92500" lnSpcReduction="20000"/>
          </a:bodyPr>
          <a:lstStyle/>
          <a:p>
            <a:pPr marL="0" indent="0" algn="ctr">
              <a:buNone/>
            </a:pPr>
            <a:r>
              <a:rPr lang="en-US" sz="2800" dirty="0"/>
              <a:t>Natural Watershed Features</a:t>
            </a:r>
          </a:p>
          <a:p>
            <a:r>
              <a:rPr lang="en-US" dirty="0"/>
              <a:t>An upland is an area of land located at a higher elevation above a water body. Uplands typically form watershed boundaries, or divides. Upland areas:</a:t>
            </a:r>
          </a:p>
          <a:p>
            <a:pPr lvl="1"/>
            <a:r>
              <a:rPr lang="en-US" dirty="0"/>
              <a:t>Provide important habitat for mammals, birds, reptiles and amphibians</a:t>
            </a:r>
          </a:p>
          <a:p>
            <a:pPr lvl="1"/>
            <a:r>
              <a:rPr lang="en-US" dirty="0"/>
              <a:t>Stabilizes the soil surface, minimizes surface erosion</a:t>
            </a:r>
          </a:p>
          <a:p>
            <a:pPr lvl="1"/>
            <a:r>
              <a:rPr lang="en-US" dirty="0"/>
              <a:t>Filters and retains dissolved and suspended matter carried by surface water runoff from the surrounding land </a:t>
            </a:r>
          </a:p>
          <a:p>
            <a:r>
              <a:rPr lang="en-US" dirty="0"/>
              <a:t>The floodplain is the flat area of land surrounding a body of water that is subject to periodic flooding. </a:t>
            </a:r>
          </a:p>
          <a:p>
            <a:pPr lvl="1"/>
            <a:r>
              <a:rPr lang="en-US" dirty="0"/>
              <a:t>After heavy rainfalls, the floodplain holds excess water, allowing it to be slowly released into the river system or seep into groundwater aquifers. Floodplains also help to </a:t>
            </a:r>
          </a:p>
          <a:p>
            <a:pPr lvl="1"/>
            <a:r>
              <a:rPr lang="en-US" dirty="0"/>
              <a:t>Filter out sediment from floodwaters, thereby keeping it out of water bodies.</a:t>
            </a:r>
          </a:p>
          <a:p>
            <a:pPr lvl="1"/>
            <a:r>
              <a:rPr lang="en-US" dirty="0"/>
              <a:t>Floodplains often support an abundance of aquatic life and are often used as recreation areas.</a:t>
            </a:r>
          </a:p>
          <a:p>
            <a:endParaRPr lang="en-US" dirty="0"/>
          </a:p>
        </p:txBody>
      </p:sp>
      <p:pic>
        <p:nvPicPr>
          <p:cNvPr id="6" name="Picture 5">
            <a:extLst>
              <a:ext uri="{FF2B5EF4-FFF2-40B4-BE49-F238E27FC236}">
                <a16:creationId xmlns:a16="http://schemas.microsoft.com/office/drawing/2014/main" id="{495BCB86-E3DB-4800-A8E8-12DB72A09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372" y="917502"/>
            <a:ext cx="5862102" cy="3725691"/>
          </a:xfrm>
          <a:prstGeom prst="rect">
            <a:avLst/>
          </a:prstGeom>
        </p:spPr>
      </p:pic>
      <p:pic>
        <p:nvPicPr>
          <p:cNvPr id="8" name="Picture 7">
            <a:extLst>
              <a:ext uri="{FF2B5EF4-FFF2-40B4-BE49-F238E27FC236}">
                <a16:creationId xmlns:a16="http://schemas.microsoft.com/office/drawing/2014/main" id="{25B1028F-945E-48FC-883C-15E29EE242B7}"/>
              </a:ext>
            </a:extLst>
          </p:cNvPr>
          <p:cNvPicPr>
            <a:picLocks noChangeAspect="1"/>
          </p:cNvPicPr>
          <p:nvPr/>
        </p:nvPicPr>
        <p:blipFill>
          <a:blip r:embed="rId3"/>
          <a:stretch>
            <a:fillRect/>
          </a:stretch>
        </p:blipFill>
        <p:spPr>
          <a:xfrm>
            <a:off x="5962372" y="4844834"/>
            <a:ext cx="5995730" cy="1784369"/>
          </a:xfrm>
          <a:prstGeom prst="rect">
            <a:avLst/>
          </a:prstGeom>
        </p:spPr>
      </p:pic>
    </p:spTree>
    <p:extLst>
      <p:ext uri="{BB962C8B-B14F-4D97-AF65-F5344CB8AC3E}">
        <p14:creationId xmlns:p14="http://schemas.microsoft.com/office/powerpoint/2010/main" val="1303287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E4BD-03FC-4C58-8DF0-0911F47D477D}"/>
              </a:ext>
            </a:extLst>
          </p:cNvPr>
          <p:cNvSpPr>
            <a:spLocks noGrp="1"/>
          </p:cNvSpPr>
          <p:nvPr>
            <p:ph type="title"/>
          </p:nvPr>
        </p:nvSpPr>
        <p:spPr/>
        <p:txBody>
          <a:bodyPr>
            <a:noAutofit/>
          </a:bodyPr>
          <a:lstStyle/>
          <a:p>
            <a:r>
              <a:rPr lang="en-US" sz="2800" dirty="0">
                <a:hlinkClick r:id="rId2"/>
              </a:rPr>
              <a:t>https://www.youtube.com/watch?v=ButQspZX2yA</a:t>
            </a:r>
            <a:br>
              <a:rPr lang="en-US" sz="2800" dirty="0"/>
            </a:br>
            <a:r>
              <a:rPr lang="en-US" sz="2800" dirty="0"/>
              <a:t>Watersheds, Rivers and Floodplain</a:t>
            </a:r>
            <a:br>
              <a:rPr lang="en-US" sz="2800" dirty="0"/>
            </a:br>
            <a:endParaRPr lang="en-US" sz="2800" dirty="0"/>
          </a:p>
        </p:txBody>
      </p:sp>
      <p:sp>
        <p:nvSpPr>
          <p:cNvPr id="3" name="Content Placeholder 2">
            <a:extLst>
              <a:ext uri="{FF2B5EF4-FFF2-40B4-BE49-F238E27FC236}">
                <a16:creationId xmlns:a16="http://schemas.microsoft.com/office/drawing/2014/main" id="{55A6AE2A-E081-4535-A375-CA7474AC743D}"/>
              </a:ext>
            </a:extLst>
          </p:cNvPr>
          <p:cNvSpPr>
            <a:spLocks noGrp="1"/>
          </p:cNvSpPr>
          <p:nvPr>
            <p:ph idx="1"/>
          </p:nvPr>
        </p:nvSpPr>
        <p:spPr/>
        <p:txBody>
          <a:bodyPr>
            <a:normAutofit fontScale="77500" lnSpcReduction="20000"/>
          </a:bodyPr>
          <a:lstStyle/>
          <a:p>
            <a:pPr marL="0" indent="0" algn="ctr">
              <a:buNone/>
            </a:pPr>
            <a:r>
              <a:rPr lang="en-US" sz="3600" dirty="0"/>
              <a:t>Watersheds, Rivers and Floodplain </a:t>
            </a:r>
          </a:p>
          <a:p>
            <a:pPr marL="0" indent="0" algn="ctr">
              <a:buNone/>
            </a:pPr>
            <a:r>
              <a:rPr lang="en-US" sz="3600" dirty="0"/>
              <a:t>(7:57 minutes)</a:t>
            </a:r>
          </a:p>
          <a:p>
            <a:pPr marL="0" indent="0">
              <a:buNone/>
            </a:pPr>
            <a:endParaRPr lang="en-US" sz="3600" dirty="0"/>
          </a:p>
          <a:p>
            <a:pPr marL="0" indent="0">
              <a:buNone/>
            </a:pPr>
            <a:r>
              <a:rPr lang="en-US" sz="3600" dirty="0"/>
              <a:t>This video will cover the definition and identification of watersheds; the definition and description of rivers, including the floodplains of rivers, and; the beneficial functions of floodplains. </a:t>
            </a:r>
          </a:p>
          <a:p>
            <a:pPr marL="0" indent="0">
              <a:buNone/>
            </a:pPr>
            <a:r>
              <a:rPr lang="en-US" sz="3600" dirty="0"/>
              <a:t> </a:t>
            </a:r>
          </a:p>
        </p:txBody>
      </p:sp>
    </p:spTree>
    <p:extLst>
      <p:ext uri="{BB962C8B-B14F-4D97-AF65-F5344CB8AC3E}">
        <p14:creationId xmlns:p14="http://schemas.microsoft.com/office/powerpoint/2010/main" val="2702559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4CB5-BF3B-44BA-80EF-39652886357B}"/>
              </a:ext>
            </a:extLst>
          </p:cNvPr>
          <p:cNvSpPr>
            <a:spLocks noGrp="1"/>
          </p:cNvSpPr>
          <p:nvPr>
            <p:ph type="title"/>
          </p:nvPr>
        </p:nvSpPr>
        <p:spPr/>
        <p:txBody>
          <a:bodyPr/>
          <a:lstStyle/>
          <a:p>
            <a:pPr algn="ctr"/>
            <a:r>
              <a:rPr lang="en-US" dirty="0"/>
              <a:t>Tour of the Guadalupe River </a:t>
            </a:r>
          </a:p>
        </p:txBody>
      </p:sp>
      <p:sp>
        <p:nvSpPr>
          <p:cNvPr id="3" name="Content Placeholder 2">
            <a:extLst>
              <a:ext uri="{FF2B5EF4-FFF2-40B4-BE49-F238E27FC236}">
                <a16:creationId xmlns:a16="http://schemas.microsoft.com/office/drawing/2014/main" id="{5118554A-9119-4B8D-ADC1-F6D7C1B87B0B}"/>
              </a:ext>
            </a:extLst>
          </p:cNvPr>
          <p:cNvSpPr>
            <a:spLocks noGrp="1"/>
          </p:cNvSpPr>
          <p:nvPr>
            <p:ph idx="1"/>
          </p:nvPr>
        </p:nvSpPr>
        <p:spPr/>
        <p:txBody>
          <a:bodyPr/>
          <a:lstStyle/>
          <a:p>
            <a:pPr algn="ctr"/>
            <a:r>
              <a:rPr lang="en-US" sz="2400" u="sng" dirty="0">
                <a:hlinkClick r:id="rId2" tooltip="https://tours.fishviews.com/public/guadalupe-river#0"/>
              </a:rPr>
              <a:t>https://tours.fishviews.com/public/guadalupe-river#0</a:t>
            </a:r>
            <a:endParaRPr lang="en-US" sz="2400" dirty="0"/>
          </a:p>
          <a:p>
            <a:pPr marL="0" indent="0">
              <a:buNone/>
            </a:pPr>
            <a:r>
              <a:rPr lang="en-US" sz="2400" dirty="0"/>
              <a:t> </a:t>
            </a:r>
          </a:p>
          <a:p>
            <a:endParaRPr lang="en-US" dirty="0"/>
          </a:p>
        </p:txBody>
      </p:sp>
    </p:spTree>
    <p:extLst>
      <p:ext uri="{BB962C8B-B14F-4D97-AF65-F5344CB8AC3E}">
        <p14:creationId xmlns:p14="http://schemas.microsoft.com/office/powerpoint/2010/main" val="1527375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5477-DF88-4628-9DBB-CE69EA6BF3A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33D42AD-8A4C-4C0E-B371-42A2C2602AFE}"/>
              </a:ext>
            </a:extLst>
          </p:cNvPr>
          <p:cNvPicPr>
            <a:picLocks noGrp="1" noChangeAspect="1"/>
          </p:cNvPicPr>
          <p:nvPr>
            <p:ph idx="1"/>
          </p:nvPr>
        </p:nvPicPr>
        <p:blipFill>
          <a:blip r:embed="rId2"/>
          <a:stretch>
            <a:fillRect/>
          </a:stretch>
        </p:blipFill>
        <p:spPr>
          <a:xfrm>
            <a:off x="2560567" y="346744"/>
            <a:ext cx="4830201" cy="6164511"/>
          </a:xfrm>
          <a:prstGeom prst="rect">
            <a:avLst/>
          </a:prstGeom>
        </p:spPr>
      </p:pic>
    </p:spTree>
    <p:extLst>
      <p:ext uri="{BB962C8B-B14F-4D97-AF65-F5344CB8AC3E}">
        <p14:creationId xmlns:p14="http://schemas.microsoft.com/office/powerpoint/2010/main" val="2252446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0DB4-5769-46FD-B97D-ADE54980AF7C}"/>
              </a:ext>
            </a:extLst>
          </p:cNvPr>
          <p:cNvSpPr>
            <a:spLocks noGrp="1"/>
          </p:cNvSpPr>
          <p:nvPr>
            <p:ph type="title"/>
          </p:nvPr>
        </p:nvSpPr>
        <p:spPr>
          <a:xfrm>
            <a:off x="745068" y="2223910"/>
            <a:ext cx="8596668" cy="2810933"/>
          </a:xfrm>
        </p:spPr>
        <p:txBody>
          <a:bodyPr>
            <a:normAutofit/>
          </a:bodyPr>
          <a:lstStyle/>
          <a:p>
            <a:pPr algn="ctr"/>
            <a:r>
              <a:rPr lang="en-US" sz="4800" dirty="0"/>
              <a:t>The State of Texas Water:</a:t>
            </a:r>
            <a:br>
              <a:rPr lang="en-US" sz="4800" dirty="0"/>
            </a:br>
            <a:r>
              <a:rPr lang="en-US" sz="4800" dirty="0"/>
              <a:t>Complicated!</a:t>
            </a:r>
          </a:p>
        </p:txBody>
      </p:sp>
    </p:spTree>
    <p:extLst>
      <p:ext uri="{BB962C8B-B14F-4D97-AF65-F5344CB8AC3E}">
        <p14:creationId xmlns:p14="http://schemas.microsoft.com/office/powerpoint/2010/main" val="89137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8C6C-1727-4B55-86AF-907FCFC630B9}"/>
              </a:ext>
            </a:extLst>
          </p:cNvPr>
          <p:cNvSpPr>
            <a:spLocks noGrp="1"/>
          </p:cNvSpPr>
          <p:nvPr>
            <p:ph type="title"/>
          </p:nvPr>
        </p:nvSpPr>
        <p:spPr>
          <a:xfrm>
            <a:off x="233082" y="156238"/>
            <a:ext cx="7093407" cy="838844"/>
          </a:xfrm>
        </p:spPr>
        <p:txBody>
          <a:bodyPr>
            <a:noAutofit/>
          </a:bodyPr>
          <a:lstStyle/>
          <a:p>
            <a:r>
              <a:rPr lang="en-US" sz="2800" dirty="0"/>
              <a:t>Texas Water Development Board (TWDB)</a:t>
            </a:r>
            <a:br>
              <a:rPr lang="en-US" sz="2800" dirty="0"/>
            </a:br>
            <a:r>
              <a:rPr lang="en-US" sz="1800" dirty="0"/>
              <a:t>http://www.twdb.texas.gov/</a:t>
            </a:r>
          </a:p>
        </p:txBody>
      </p:sp>
      <p:sp>
        <p:nvSpPr>
          <p:cNvPr id="3" name="Content Placeholder 2">
            <a:extLst>
              <a:ext uri="{FF2B5EF4-FFF2-40B4-BE49-F238E27FC236}">
                <a16:creationId xmlns:a16="http://schemas.microsoft.com/office/drawing/2014/main" id="{7AFE7651-72B6-4E1B-A331-A77AD91A1004}"/>
              </a:ext>
            </a:extLst>
          </p:cNvPr>
          <p:cNvSpPr>
            <a:spLocks noGrp="1"/>
          </p:cNvSpPr>
          <p:nvPr>
            <p:ph sz="half" idx="1"/>
          </p:nvPr>
        </p:nvSpPr>
        <p:spPr>
          <a:xfrm>
            <a:off x="233082" y="1195103"/>
            <a:ext cx="4184035" cy="3880772"/>
          </a:xfrm>
        </p:spPr>
        <p:txBody>
          <a:bodyPr>
            <a:noAutofit/>
          </a:bodyPr>
          <a:lstStyle/>
          <a:p>
            <a:pPr marL="0" indent="0">
              <a:buNone/>
            </a:pPr>
            <a:r>
              <a:rPr lang="en-US" dirty="0"/>
              <a:t>Created in 1957, the mission of the Texas Water Development Board (TWDB) is to provide leadership, information, education, and support for planning, financial assistance, and outreach for the conservation and responsible development of water for Texas. A full-time, three-member Board appointed by the governor considers loan applications from eligible applicants, awards grants for water-related research and planning, and conducts other TWDB business, such as approving the state water plan.  Current functions:</a:t>
            </a:r>
          </a:p>
        </p:txBody>
      </p:sp>
      <p:sp>
        <p:nvSpPr>
          <p:cNvPr id="6" name="Content Placeholder 5">
            <a:extLst>
              <a:ext uri="{FF2B5EF4-FFF2-40B4-BE49-F238E27FC236}">
                <a16:creationId xmlns:a16="http://schemas.microsoft.com/office/drawing/2014/main" id="{2DEC5393-2826-4008-B4C1-55C98FEBAEC1}"/>
              </a:ext>
            </a:extLst>
          </p:cNvPr>
          <p:cNvSpPr>
            <a:spLocks noGrp="1"/>
          </p:cNvSpPr>
          <p:nvPr>
            <p:ph sz="half" idx="2"/>
          </p:nvPr>
        </p:nvSpPr>
        <p:spPr>
          <a:xfrm>
            <a:off x="4354364" y="995082"/>
            <a:ext cx="5786734" cy="5540094"/>
          </a:xfrm>
        </p:spPr>
        <p:txBody>
          <a:bodyPr>
            <a:normAutofit fontScale="85000" lnSpcReduction="20000"/>
          </a:bodyPr>
          <a:lstStyle/>
          <a:p>
            <a:r>
              <a:rPr lang="en-US" dirty="0"/>
              <a:t>Supports the development of regional water plans and incorporates them into a state water plan for the orderly and responsible development, management, and conservation of the state's water resources;</a:t>
            </a:r>
          </a:p>
          <a:p>
            <a:r>
              <a:rPr lang="en-US" dirty="0"/>
              <a:t>Provides loans to local governments for water supply projects; water quality projects, including wastewater treatment and nonpoint source pollution control; flood control projects; agricultural water conservation projects; rural and small community water and wastewater projects; and expenses related to administering groundwater conservation districts;</a:t>
            </a:r>
          </a:p>
          <a:p>
            <a:r>
              <a:rPr lang="en-US" dirty="0"/>
              <a:t>Provides grants and loans for the water and wastewater needs of the state's economically distressed areas;</a:t>
            </a:r>
          </a:p>
          <a:p>
            <a:r>
              <a:rPr lang="en-US" dirty="0"/>
              <a:t>Provides agricultural water conservation and water-related research and planning grants;</a:t>
            </a:r>
          </a:p>
          <a:p>
            <a:r>
              <a:rPr lang="en-US" dirty="0"/>
              <a:t>Conducts studies of the occurrence, quantity, quality, and availability of the state's surface water and groundwater;</a:t>
            </a:r>
          </a:p>
          <a:p>
            <a:r>
              <a:rPr lang="en-US" dirty="0"/>
              <a:t>Collects data and conducts studies concerning the freshwater needs of the state's bays and estuaries; and</a:t>
            </a:r>
          </a:p>
          <a:p>
            <a:r>
              <a:rPr lang="en-US" dirty="0"/>
              <a:t>Maintains a centralized data repository of information on the state's natural resources called the Texas Natural Resources Information System (TNRIS) and manages the Strategic Mapping (</a:t>
            </a:r>
            <a:r>
              <a:rPr lang="en-US" dirty="0" err="1"/>
              <a:t>StratMap</a:t>
            </a:r>
            <a:r>
              <a:rPr lang="en-US" dirty="0"/>
              <a:t>) Initiative.</a:t>
            </a:r>
          </a:p>
          <a:p>
            <a:endParaRPr lang="en-US" dirty="0"/>
          </a:p>
        </p:txBody>
      </p:sp>
    </p:spTree>
    <p:extLst>
      <p:ext uri="{BB962C8B-B14F-4D97-AF65-F5344CB8AC3E}">
        <p14:creationId xmlns:p14="http://schemas.microsoft.com/office/powerpoint/2010/main" val="415290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E5B5F9-0EFB-435A-9E18-BB9864420E2C}"/>
              </a:ext>
            </a:extLst>
          </p:cNvPr>
          <p:cNvPicPr>
            <a:picLocks noChangeAspect="1"/>
          </p:cNvPicPr>
          <p:nvPr/>
        </p:nvPicPr>
        <p:blipFill>
          <a:blip r:embed="rId2"/>
          <a:stretch>
            <a:fillRect/>
          </a:stretch>
        </p:blipFill>
        <p:spPr>
          <a:xfrm>
            <a:off x="845365" y="49237"/>
            <a:ext cx="10501270" cy="6759526"/>
          </a:xfrm>
          <a:prstGeom prst="rect">
            <a:avLst/>
          </a:prstGeom>
        </p:spPr>
      </p:pic>
    </p:spTree>
    <p:extLst>
      <p:ext uri="{BB962C8B-B14F-4D97-AF65-F5344CB8AC3E}">
        <p14:creationId xmlns:p14="http://schemas.microsoft.com/office/powerpoint/2010/main" val="1304304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53FC-518F-40B6-996E-BCFD880C9975}"/>
              </a:ext>
            </a:extLst>
          </p:cNvPr>
          <p:cNvSpPr>
            <a:spLocks noGrp="1"/>
          </p:cNvSpPr>
          <p:nvPr>
            <p:ph type="title"/>
          </p:nvPr>
        </p:nvSpPr>
        <p:spPr>
          <a:xfrm>
            <a:off x="291852" y="205140"/>
            <a:ext cx="3249208" cy="1820360"/>
          </a:xfrm>
        </p:spPr>
        <p:txBody>
          <a:bodyPr>
            <a:normAutofit fontScale="90000"/>
          </a:bodyPr>
          <a:lstStyle/>
          <a:p>
            <a:pPr algn="ctr"/>
            <a:r>
              <a:rPr lang="en-US" sz="3100" dirty="0"/>
              <a:t>Texas Commission on Environmental Quality </a:t>
            </a:r>
            <a:r>
              <a:rPr lang="en-US" sz="2000" dirty="0"/>
              <a:t>https://www.tceq.texas.gov/</a:t>
            </a:r>
          </a:p>
        </p:txBody>
      </p:sp>
      <p:sp>
        <p:nvSpPr>
          <p:cNvPr id="3" name="Content Placeholder 2">
            <a:extLst>
              <a:ext uri="{FF2B5EF4-FFF2-40B4-BE49-F238E27FC236}">
                <a16:creationId xmlns:a16="http://schemas.microsoft.com/office/drawing/2014/main" id="{904FD2E1-4B22-4CEF-B380-B6E9CF155CDB}"/>
              </a:ext>
            </a:extLst>
          </p:cNvPr>
          <p:cNvSpPr>
            <a:spLocks noGrp="1"/>
          </p:cNvSpPr>
          <p:nvPr>
            <p:ph idx="1"/>
          </p:nvPr>
        </p:nvSpPr>
        <p:spPr>
          <a:xfrm>
            <a:off x="677334" y="2160590"/>
            <a:ext cx="2630642" cy="2805857"/>
          </a:xfrm>
        </p:spPr>
        <p:txBody>
          <a:bodyPr>
            <a:normAutofit/>
          </a:bodyPr>
          <a:lstStyle/>
          <a:p>
            <a:pPr marL="0" indent="0">
              <a:buNone/>
            </a:pPr>
            <a:r>
              <a:rPr lang="en-US" sz="1600" dirty="0"/>
              <a:t>The Texas Commission on Environmental Quality strives to protect our state's public health and natural resources consistent with sustainable economic development. </a:t>
            </a:r>
            <a:r>
              <a:rPr lang="en-US" sz="1600" dirty="0">
                <a:solidFill>
                  <a:srgbClr val="FF0000"/>
                </a:solidFill>
              </a:rPr>
              <a:t>Our goal is clean air, clean water, and the safe management of waste.</a:t>
            </a:r>
          </a:p>
        </p:txBody>
      </p:sp>
      <p:pic>
        <p:nvPicPr>
          <p:cNvPr id="4" name="Picture 3">
            <a:extLst>
              <a:ext uri="{FF2B5EF4-FFF2-40B4-BE49-F238E27FC236}">
                <a16:creationId xmlns:a16="http://schemas.microsoft.com/office/drawing/2014/main" id="{9D3C11BB-8F72-4D92-A67A-E2CBFA59B855}"/>
              </a:ext>
            </a:extLst>
          </p:cNvPr>
          <p:cNvPicPr>
            <a:picLocks noChangeAspect="1"/>
          </p:cNvPicPr>
          <p:nvPr/>
        </p:nvPicPr>
        <p:blipFill>
          <a:blip r:embed="rId2"/>
          <a:stretch>
            <a:fillRect/>
          </a:stretch>
        </p:blipFill>
        <p:spPr>
          <a:xfrm>
            <a:off x="4496065" y="205140"/>
            <a:ext cx="5383041" cy="6500459"/>
          </a:xfrm>
          <a:prstGeom prst="rect">
            <a:avLst/>
          </a:prstGeom>
        </p:spPr>
      </p:pic>
    </p:spTree>
    <p:extLst>
      <p:ext uri="{BB962C8B-B14F-4D97-AF65-F5344CB8AC3E}">
        <p14:creationId xmlns:p14="http://schemas.microsoft.com/office/powerpoint/2010/main" val="2537219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0D43-525E-4431-8449-2493AA053779}"/>
              </a:ext>
            </a:extLst>
          </p:cNvPr>
          <p:cNvSpPr>
            <a:spLocks noGrp="1"/>
          </p:cNvSpPr>
          <p:nvPr>
            <p:ph type="title"/>
          </p:nvPr>
        </p:nvSpPr>
        <p:spPr>
          <a:xfrm>
            <a:off x="247028" y="155575"/>
            <a:ext cx="2926478" cy="1556684"/>
          </a:xfrm>
        </p:spPr>
        <p:txBody>
          <a:bodyPr>
            <a:normAutofit fontScale="90000"/>
          </a:bodyPr>
          <a:lstStyle/>
          <a:p>
            <a:pPr algn="ctr"/>
            <a:r>
              <a:rPr lang="en-US" dirty="0"/>
              <a:t>Texas River Authorities</a:t>
            </a:r>
            <a:br>
              <a:rPr lang="en-US" dirty="0"/>
            </a:br>
            <a:r>
              <a:rPr lang="en-US" dirty="0"/>
              <a:t>N = 24</a:t>
            </a:r>
          </a:p>
        </p:txBody>
      </p:sp>
      <p:pic>
        <p:nvPicPr>
          <p:cNvPr id="4" name="Content Placeholder 3">
            <a:extLst>
              <a:ext uri="{FF2B5EF4-FFF2-40B4-BE49-F238E27FC236}">
                <a16:creationId xmlns:a16="http://schemas.microsoft.com/office/drawing/2014/main" id="{7B26FBE1-289D-4CDE-8C32-7C41DF6FD1BC}"/>
              </a:ext>
            </a:extLst>
          </p:cNvPr>
          <p:cNvPicPr>
            <a:picLocks noGrp="1" noChangeAspect="1"/>
          </p:cNvPicPr>
          <p:nvPr>
            <p:ph sz="half" idx="1"/>
          </p:nvPr>
        </p:nvPicPr>
        <p:blipFill>
          <a:blip r:embed="rId2"/>
          <a:stretch>
            <a:fillRect/>
          </a:stretch>
        </p:blipFill>
        <p:spPr>
          <a:xfrm>
            <a:off x="4203874" y="313858"/>
            <a:ext cx="6455162" cy="6437925"/>
          </a:xfrm>
          <a:prstGeom prst="rect">
            <a:avLst/>
          </a:prstGeom>
        </p:spPr>
      </p:pic>
      <p:sp>
        <p:nvSpPr>
          <p:cNvPr id="5" name="Content Placeholder 4">
            <a:extLst>
              <a:ext uri="{FF2B5EF4-FFF2-40B4-BE49-F238E27FC236}">
                <a16:creationId xmlns:a16="http://schemas.microsoft.com/office/drawing/2014/main" id="{27449002-28FF-455B-A8FF-512D9F7006B4}"/>
              </a:ext>
            </a:extLst>
          </p:cNvPr>
          <p:cNvSpPr>
            <a:spLocks noGrp="1"/>
          </p:cNvSpPr>
          <p:nvPr>
            <p:ph sz="half" idx="2"/>
          </p:nvPr>
        </p:nvSpPr>
        <p:spPr>
          <a:xfrm>
            <a:off x="247028" y="1810965"/>
            <a:ext cx="2675465" cy="4509153"/>
          </a:xfrm>
        </p:spPr>
        <p:txBody>
          <a:bodyPr>
            <a:normAutofit/>
          </a:bodyPr>
          <a:lstStyle/>
          <a:p>
            <a:pPr marL="0" indent="0">
              <a:buNone/>
            </a:pPr>
            <a:r>
              <a:rPr lang="en-US" dirty="0">
                <a:solidFill>
                  <a:schemeClr val="tx1"/>
                </a:solidFill>
              </a:rPr>
              <a:t>River authorities in Texas are established by the state legislature and given authority to develop and manage the waters of the state. </a:t>
            </a:r>
          </a:p>
          <a:p>
            <a:pPr marL="0" indent="0">
              <a:buNone/>
            </a:pPr>
            <a:r>
              <a:rPr lang="en-US" dirty="0">
                <a:solidFill>
                  <a:schemeClr val="tx1"/>
                </a:solidFill>
              </a:rPr>
              <a:t>These authorities are given powers to conserve, store, control, preserve, utilize, and distribute the waters of a designated geographic region for the benefit of the public.</a:t>
            </a:r>
          </a:p>
          <a:p>
            <a:endParaRPr lang="en-US" dirty="0"/>
          </a:p>
        </p:txBody>
      </p:sp>
    </p:spTree>
    <p:extLst>
      <p:ext uri="{BB962C8B-B14F-4D97-AF65-F5344CB8AC3E}">
        <p14:creationId xmlns:p14="http://schemas.microsoft.com/office/powerpoint/2010/main" val="67428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7116-40BC-482A-A695-C08649F5C954}"/>
              </a:ext>
            </a:extLst>
          </p:cNvPr>
          <p:cNvSpPr>
            <a:spLocks noGrp="1"/>
          </p:cNvSpPr>
          <p:nvPr>
            <p:ph type="title"/>
          </p:nvPr>
        </p:nvSpPr>
        <p:spPr/>
        <p:txBody>
          <a:bodyPr/>
          <a:lstStyle/>
          <a:p>
            <a:pPr algn="ctr"/>
            <a:r>
              <a:rPr lang="en-US" dirty="0"/>
              <a:t>Chapter 2 &amp; 3 </a:t>
            </a:r>
            <a:br>
              <a:rPr lang="en-US" dirty="0"/>
            </a:br>
            <a:r>
              <a:rPr lang="en-US" dirty="0"/>
              <a:t>Questions to Consider</a:t>
            </a:r>
          </a:p>
        </p:txBody>
      </p:sp>
      <p:sp>
        <p:nvSpPr>
          <p:cNvPr id="3" name="Content Placeholder 2">
            <a:extLst>
              <a:ext uri="{FF2B5EF4-FFF2-40B4-BE49-F238E27FC236}">
                <a16:creationId xmlns:a16="http://schemas.microsoft.com/office/drawing/2014/main" id="{155C9983-A134-49A6-8791-F7D18DEF9762}"/>
              </a:ext>
            </a:extLst>
          </p:cNvPr>
          <p:cNvSpPr>
            <a:spLocks noGrp="1"/>
          </p:cNvSpPr>
          <p:nvPr>
            <p:ph idx="1"/>
          </p:nvPr>
        </p:nvSpPr>
        <p:spPr>
          <a:xfrm>
            <a:off x="801235" y="2155880"/>
            <a:ext cx="8596668" cy="3880773"/>
          </a:xfrm>
        </p:spPr>
        <p:txBody>
          <a:bodyPr>
            <a:normAutofit fontScale="85000" lnSpcReduction="10000"/>
          </a:bodyPr>
          <a:lstStyle/>
          <a:p>
            <a:pPr>
              <a:buFont typeface="Wingdings" panose="05000000000000000000" pitchFamily="2" charset="2"/>
              <a:buChar char="Ø"/>
            </a:pPr>
            <a:r>
              <a:rPr lang="en-US" sz="2400" dirty="0"/>
              <a:t>What connections exist between climate, geomorphology, hydrology and healthy watershed ecosystems? </a:t>
            </a:r>
          </a:p>
          <a:p>
            <a:pPr>
              <a:buFont typeface="Wingdings" panose="05000000000000000000" pitchFamily="2" charset="2"/>
              <a:buChar char="Ø"/>
            </a:pPr>
            <a:r>
              <a:rPr lang="en-US" sz="2400" dirty="0"/>
              <a:t>What can the biodiversity of a given ecosystem tell us about its health? </a:t>
            </a:r>
          </a:p>
          <a:p>
            <a:pPr>
              <a:buFont typeface="Wingdings" panose="05000000000000000000" pitchFamily="2" charset="2"/>
              <a:buChar char="Ø"/>
            </a:pPr>
            <a:r>
              <a:rPr lang="en-US" sz="2400" dirty="0"/>
              <a:t>How does the structure of a watershed determine its plant and animal life? </a:t>
            </a:r>
          </a:p>
          <a:p>
            <a:pPr>
              <a:buFont typeface="Wingdings" panose="05000000000000000000" pitchFamily="2" charset="2"/>
              <a:buChar char="Ø"/>
            </a:pPr>
            <a:r>
              <a:rPr lang="en-US" sz="2400" dirty="0"/>
              <a:t>What is the significance of identifying keystone and indicator species? </a:t>
            </a:r>
          </a:p>
          <a:p>
            <a:pPr>
              <a:buFont typeface="Wingdings" panose="05000000000000000000" pitchFamily="2" charset="2"/>
              <a:buChar char="Ø"/>
            </a:pPr>
            <a:r>
              <a:rPr lang="en-US" sz="2400" dirty="0"/>
              <a:t>What is the primary role that flowing water plays in a watershed?</a:t>
            </a:r>
          </a:p>
          <a:p>
            <a:pPr>
              <a:buFont typeface="Wingdings" panose="05000000000000000000" pitchFamily="2" charset="2"/>
              <a:buChar char="Ø"/>
            </a:pPr>
            <a:r>
              <a:rPr lang="en-US" sz="2400" dirty="0"/>
              <a:t>Is erosion a bad thing?</a:t>
            </a:r>
          </a:p>
          <a:p>
            <a:pPr>
              <a:buFont typeface="Wingdings" panose="05000000000000000000" pitchFamily="2" charset="2"/>
              <a:buChar char="Ø"/>
            </a:pPr>
            <a:r>
              <a:rPr lang="en-US" sz="2400" dirty="0"/>
              <a:t>How do watersheds use the various nutrients that pass through them, and what role do they play in trophic interactions?</a:t>
            </a:r>
          </a:p>
        </p:txBody>
      </p:sp>
    </p:spTree>
    <p:extLst>
      <p:ext uri="{BB962C8B-B14F-4D97-AF65-F5344CB8AC3E}">
        <p14:creationId xmlns:p14="http://schemas.microsoft.com/office/powerpoint/2010/main" val="965496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D43A-C9B8-4BA1-8FB1-00D9064941CC}"/>
              </a:ext>
            </a:extLst>
          </p:cNvPr>
          <p:cNvSpPr>
            <a:spLocks noGrp="1"/>
          </p:cNvSpPr>
          <p:nvPr>
            <p:ph type="title"/>
          </p:nvPr>
        </p:nvSpPr>
        <p:spPr>
          <a:xfrm>
            <a:off x="654474" y="129540"/>
            <a:ext cx="10237644" cy="982084"/>
          </a:xfrm>
        </p:spPr>
        <p:txBody>
          <a:bodyPr>
            <a:normAutofit fontScale="90000"/>
          </a:bodyPr>
          <a:lstStyle/>
          <a:p>
            <a:pPr algn="ctr"/>
            <a:r>
              <a:rPr lang="en-US" dirty="0"/>
              <a:t>Texas Ground Water Conservation Districts</a:t>
            </a:r>
            <a:br>
              <a:rPr lang="en-US" dirty="0"/>
            </a:br>
            <a:r>
              <a:rPr lang="en-US" dirty="0"/>
              <a:t>N = 100</a:t>
            </a:r>
          </a:p>
        </p:txBody>
      </p:sp>
      <p:pic>
        <p:nvPicPr>
          <p:cNvPr id="4" name="Content Placeholder 3">
            <a:extLst>
              <a:ext uri="{FF2B5EF4-FFF2-40B4-BE49-F238E27FC236}">
                <a16:creationId xmlns:a16="http://schemas.microsoft.com/office/drawing/2014/main" id="{8424BF45-738E-4805-B0A5-76584B20D613}"/>
              </a:ext>
            </a:extLst>
          </p:cNvPr>
          <p:cNvPicPr>
            <a:picLocks noGrp="1" noChangeAspect="1"/>
          </p:cNvPicPr>
          <p:nvPr>
            <p:ph idx="1"/>
          </p:nvPr>
        </p:nvPicPr>
        <p:blipFill>
          <a:blip r:embed="rId2"/>
          <a:stretch>
            <a:fillRect/>
          </a:stretch>
        </p:blipFill>
        <p:spPr>
          <a:xfrm>
            <a:off x="1646861" y="1211580"/>
            <a:ext cx="8718984" cy="5516880"/>
          </a:xfrm>
          <a:prstGeom prst="rect">
            <a:avLst/>
          </a:prstGeom>
        </p:spPr>
      </p:pic>
    </p:spTree>
    <p:extLst>
      <p:ext uri="{BB962C8B-B14F-4D97-AF65-F5344CB8AC3E}">
        <p14:creationId xmlns:p14="http://schemas.microsoft.com/office/powerpoint/2010/main" val="3374115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E472-C7B7-4BD4-97C0-0DEDA248F2F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F3C5258-BC58-4BD8-819A-988C96C4914F}"/>
              </a:ext>
            </a:extLst>
          </p:cNvPr>
          <p:cNvPicPr>
            <a:picLocks noGrp="1" noChangeAspect="1"/>
          </p:cNvPicPr>
          <p:nvPr>
            <p:ph idx="1"/>
          </p:nvPr>
        </p:nvPicPr>
        <p:blipFill>
          <a:blip r:embed="rId2"/>
          <a:stretch>
            <a:fillRect/>
          </a:stretch>
        </p:blipFill>
        <p:spPr>
          <a:xfrm>
            <a:off x="1356132" y="253383"/>
            <a:ext cx="7917870" cy="6351233"/>
          </a:xfrm>
          <a:prstGeom prst="rect">
            <a:avLst/>
          </a:prstGeom>
        </p:spPr>
      </p:pic>
    </p:spTree>
    <p:extLst>
      <p:ext uri="{BB962C8B-B14F-4D97-AF65-F5344CB8AC3E}">
        <p14:creationId xmlns:p14="http://schemas.microsoft.com/office/powerpoint/2010/main" val="414948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DD4B-57A3-4307-98F3-A7486DF38CDF}"/>
              </a:ext>
            </a:extLst>
          </p:cNvPr>
          <p:cNvSpPr>
            <a:spLocks noGrp="1"/>
          </p:cNvSpPr>
          <p:nvPr>
            <p:ph type="title"/>
          </p:nvPr>
        </p:nvSpPr>
        <p:spPr>
          <a:xfrm>
            <a:off x="443179" y="699911"/>
            <a:ext cx="9064977" cy="677333"/>
          </a:xfrm>
        </p:spPr>
        <p:txBody>
          <a:bodyPr>
            <a:normAutofit fontScale="90000"/>
          </a:bodyPr>
          <a:lstStyle/>
          <a:p>
            <a:pPr algn="ctr"/>
            <a:r>
              <a:rPr lang="en-US" dirty="0"/>
              <a:t>Texas State Soil &amp; Water Conservation Board</a:t>
            </a:r>
          </a:p>
        </p:txBody>
      </p:sp>
      <p:sp>
        <p:nvSpPr>
          <p:cNvPr id="3" name="Content Placeholder 2">
            <a:extLst>
              <a:ext uri="{FF2B5EF4-FFF2-40B4-BE49-F238E27FC236}">
                <a16:creationId xmlns:a16="http://schemas.microsoft.com/office/drawing/2014/main" id="{FF6C3DFC-39EE-4439-B89E-9BBEEE6EF39A}"/>
              </a:ext>
            </a:extLst>
          </p:cNvPr>
          <p:cNvSpPr>
            <a:spLocks noGrp="1"/>
          </p:cNvSpPr>
          <p:nvPr>
            <p:ph idx="1"/>
          </p:nvPr>
        </p:nvSpPr>
        <p:spPr>
          <a:xfrm>
            <a:off x="677334" y="1614311"/>
            <a:ext cx="8596668" cy="4427051"/>
          </a:xfrm>
        </p:spPr>
        <p:txBody>
          <a:bodyPr>
            <a:normAutofit lnSpcReduction="10000"/>
          </a:bodyPr>
          <a:lstStyle/>
          <a:p>
            <a:r>
              <a:rPr lang="en-US" dirty="0"/>
              <a:t>The Texas State Soil and Water Conservation Board (TSSWCB) is the state agency that administers Texas’ soil and water conservation law and coordinates conservation and nonpoint source water pollution abatement programs throughout the state. Headquartered in Temple, the agency offers technical assistance to the state’s 216 soil and water conservation districts (SWCDs).</a:t>
            </a:r>
          </a:p>
          <a:p>
            <a:r>
              <a:rPr lang="en-US" dirty="0"/>
              <a:t>A seven-member state board governs the TSSWCB and is composed of two governor appointees and five landowners elected from across Texas by the more than 1,000 local SWCD Directors. On April 26, 2017, Governor Greg Abbott appointed Tina Buford, </a:t>
            </a:r>
            <a:r>
              <a:rPr lang="en-US" dirty="0">
                <a:hlinkClick r:id="rId2"/>
              </a:rPr>
              <a:t>Texan by Nature’s board president</a:t>
            </a:r>
            <a:r>
              <a:rPr lang="en-US" dirty="0"/>
              <a:t>, to the Texas State Soil and Water Conservation Board.</a:t>
            </a:r>
          </a:p>
          <a:p>
            <a:r>
              <a:rPr lang="en-US" dirty="0"/>
              <a:t>The TSSWCB is the </a:t>
            </a:r>
            <a:r>
              <a:rPr lang="en-US" b="1" dirty="0">
                <a:solidFill>
                  <a:srgbClr val="FF0000"/>
                </a:solidFill>
              </a:rPr>
              <a:t>lead state agency for the planning, management, and abatement of agricultural and silvicultural (forestry) nonpoint source water pollution, </a:t>
            </a:r>
            <a:r>
              <a:rPr lang="en-US" dirty="0"/>
              <a:t>and administers the </a:t>
            </a:r>
            <a:r>
              <a:rPr lang="en-US" dirty="0">
                <a:hlinkClick r:id="rId3"/>
              </a:rPr>
              <a:t>Water Supply Enhancement Program</a:t>
            </a:r>
            <a:r>
              <a:rPr lang="en-US" dirty="0"/>
              <a:t>. The TSSWCB maintains </a:t>
            </a:r>
            <a:r>
              <a:rPr lang="en-US" dirty="0">
                <a:hlinkClick r:id="rId4"/>
              </a:rPr>
              <a:t>regional offices</a:t>
            </a:r>
            <a:r>
              <a:rPr lang="en-US" dirty="0"/>
              <a:t> in strategic locations across the state to manage these responsibilities.</a:t>
            </a:r>
          </a:p>
          <a:p>
            <a:endParaRPr lang="en-US" dirty="0"/>
          </a:p>
        </p:txBody>
      </p:sp>
    </p:spTree>
    <p:extLst>
      <p:ext uri="{BB962C8B-B14F-4D97-AF65-F5344CB8AC3E}">
        <p14:creationId xmlns:p14="http://schemas.microsoft.com/office/powerpoint/2010/main" val="172067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14BA-8E73-4879-B986-3FD052BCFB21}"/>
              </a:ext>
            </a:extLst>
          </p:cNvPr>
          <p:cNvSpPr>
            <a:spLocks noGrp="1"/>
          </p:cNvSpPr>
          <p:nvPr>
            <p:ph type="title"/>
          </p:nvPr>
        </p:nvSpPr>
        <p:spPr>
          <a:xfrm>
            <a:off x="535291" y="346103"/>
            <a:ext cx="8596668" cy="1056569"/>
          </a:xfrm>
        </p:spPr>
        <p:txBody>
          <a:bodyPr>
            <a:normAutofit fontScale="90000"/>
          </a:bodyPr>
          <a:lstStyle/>
          <a:p>
            <a:pPr algn="ctr"/>
            <a:r>
              <a:rPr lang="en-US" dirty="0"/>
              <a:t>Chapter 2 &amp; 3 </a:t>
            </a:r>
            <a:br>
              <a:rPr lang="en-US" dirty="0"/>
            </a:br>
            <a:r>
              <a:rPr lang="en-US" dirty="0"/>
              <a:t>Challenge Activities</a:t>
            </a:r>
          </a:p>
        </p:txBody>
      </p:sp>
      <p:sp>
        <p:nvSpPr>
          <p:cNvPr id="3" name="Content Placeholder 2">
            <a:extLst>
              <a:ext uri="{FF2B5EF4-FFF2-40B4-BE49-F238E27FC236}">
                <a16:creationId xmlns:a16="http://schemas.microsoft.com/office/drawing/2014/main" id="{B5DAAC3C-980C-4147-8DA5-B8C6AB93537C}"/>
              </a:ext>
            </a:extLst>
          </p:cNvPr>
          <p:cNvSpPr>
            <a:spLocks noGrp="1"/>
          </p:cNvSpPr>
          <p:nvPr>
            <p:ph idx="1"/>
          </p:nvPr>
        </p:nvSpPr>
        <p:spPr>
          <a:xfrm>
            <a:off x="677334" y="1667492"/>
            <a:ext cx="8596668" cy="4737856"/>
          </a:xfrm>
        </p:spPr>
        <p:txBody>
          <a:bodyPr>
            <a:normAutofit/>
          </a:bodyPr>
          <a:lstStyle/>
          <a:p>
            <a:r>
              <a:rPr lang="en-US" sz="2800" dirty="0"/>
              <a:t>Identify and order the different streams in your watershed </a:t>
            </a:r>
          </a:p>
          <a:p>
            <a:r>
              <a:rPr lang="en-US" sz="2800" dirty="0"/>
              <a:t>Locate the primary stream channel that flows into the Gulf of Mexico</a:t>
            </a:r>
          </a:p>
          <a:p>
            <a:r>
              <a:rPr lang="en-US" sz="2800" dirty="0"/>
              <a:t>Look around the area where you live for signs of the transportation and storage roles water plays. Do they represent natural functions or are they reflective of human- caused changes in the landscape and watershed?</a:t>
            </a:r>
          </a:p>
          <a:p>
            <a:endParaRPr lang="en-US" sz="2800" dirty="0"/>
          </a:p>
        </p:txBody>
      </p:sp>
    </p:spTree>
    <p:extLst>
      <p:ext uri="{BB962C8B-B14F-4D97-AF65-F5344CB8AC3E}">
        <p14:creationId xmlns:p14="http://schemas.microsoft.com/office/powerpoint/2010/main" val="212245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ABEE-0AFF-4008-9813-392D09209614}"/>
              </a:ext>
            </a:extLst>
          </p:cNvPr>
          <p:cNvSpPr>
            <a:spLocks noGrp="1"/>
          </p:cNvSpPr>
          <p:nvPr>
            <p:ph type="title"/>
          </p:nvPr>
        </p:nvSpPr>
        <p:spPr>
          <a:xfrm>
            <a:off x="6679078" y="1799842"/>
            <a:ext cx="4186146" cy="3258313"/>
          </a:xfrm>
        </p:spPr>
        <p:txBody>
          <a:bodyPr>
            <a:normAutofit/>
          </a:bodyPr>
          <a:lstStyle/>
          <a:p>
            <a:r>
              <a:rPr lang="en-US" sz="2800" dirty="0"/>
              <a:t>What is a watershed? </a:t>
            </a:r>
            <a:br>
              <a:rPr lang="en-US" sz="2800" dirty="0"/>
            </a:br>
            <a:r>
              <a:rPr lang="en-US" sz="2800" dirty="0"/>
              <a:t>An area of land where all water (surface &amp;  groundwater) flows to the lowest point - usually a lake, river, or stream.</a:t>
            </a:r>
          </a:p>
        </p:txBody>
      </p:sp>
      <p:pic>
        <p:nvPicPr>
          <p:cNvPr id="7" name="Picture 6">
            <a:extLst>
              <a:ext uri="{FF2B5EF4-FFF2-40B4-BE49-F238E27FC236}">
                <a16:creationId xmlns:a16="http://schemas.microsoft.com/office/drawing/2014/main" id="{E88B1D23-E13B-40D6-B64F-FC5323952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91" y="1257243"/>
            <a:ext cx="6050168" cy="4343513"/>
          </a:xfrm>
          <a:prstGeom prst="rect">
            <a:avLst/>
          </a:prstGeom>
        </p:spPr>
      </p:pic>
    </p:spTree>
    <p:extLst>
      <p:ext uri="{BB962C8B-B14F-4D97-AF65-F5344CB8AC3E}">
        <p14:creationId xmlns:p14="http://schemas.microsoft.com/office/powerpoint/2010/main" val="18528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68EA-2D40-45E3-8D51-B86C12E9258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6022374-8BFB-4831-B0F2-3A4FB52465EB}"/>
              </a:ext>
            </a:extLst>
          </p:cNvPr>
          <p:cNvPicPr>
            <a:picLocks noGrp="1" noChangeAspect="1"/>
          </p:cNvPicPr>
          <p:nvPr>
            <p:ph idx="1"/>
          </p:nvPr>
        </p:nvPicPr>
        <p:blipFill rotWithShape="1">
          <a:blip r:embed="rId2"/>
          <a:srcRect l="1000" t="2579" r="1702" b="3167"/>
          <a:stretch/>
        </p:blipFill>
        <p:spPr>
          <a:xfrm>
            <a:off x="2102390" y="476955"/>
            <a:ext cx="6423378" cy="5904089"/>
          </a:xfrm>
          <a:prstGeom prst="rect">
            <a:avLst/>
          </a:prstGeom>
        </p:spPr>
      </p:pic>
    </p:spTree>
    <p:extLst>
      <p:ext uri="{BB962C8B-B14F-4D97-AF65-F5344CB8AC3E}">
        <p14:creationId xmlns:p14="http://schemas.microsoft.com/office/powerpoint/2010/main" val="287990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D0D7-852F-4C80-866E-A34A9F8350DF}"/>
              </a:ext>
            </a:extLst>
          </p:cNvPr>
          <p:cNvSpPr>
            <a:spLocks noGrp="1"/>
          </p:cNvSpPr>
          <p:nvPr>
            <p:ph type="title"/>
          </p:nvPr>
        </p:nvSpPr>
        <p:spPr>
          <a:xfrm>
            <a:off x="7789334" y="2051793"/>
            <a:ext cx="1761066" cy="1729986"/>
          </a:xfrm>
        </p:spPr>
        <p:txBody>
          <a:bodyPr>
            <a:normAutofit fontScale="90000"/>
          </a:bodyPr>
          <a:lstStyle/>
          <a:p>
            <a:r>
              <a:rPr lang="en-US" dirty="0"/>
              <a:t>Texas</a:t>
            </a:r>
            <a:br>
              <a:rPr lang="en-US" dirty="0"/>
            </a:br>
            <a:r>
              <a:rPr lang="en-US" dirty="0"/>
              <a:t>River Basins </a:t>
            </a:r>
          </a:p>
        </p:txBody>
      </p:sp>
      <p:pic>
        <p:nvPicPr>
          <p:cNvPr id="4" name="Content Placeholder 3">
            <a:extLst>
              <a:ext uri="{FF2B5EF4-FFF2-40B4-BE49-F238E27FC236}">
                <a16:creationId xmlns:a16="http://schemas.microsoft.com/office/drawing/2014/main" id="{3B5E296E-41C1-47B6-BF77-A664D5F160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959" y="203200"/>
            <a:ext cx="7216375" cy="6503930"/>
          </a:xfrm>
          <a:prstGeom prst="rect">
            <a:avLst/>
          </a:prstGeom>
        </p:spPr>
      </p:pic>
    </p:spTree>
    <p:extLst>
      <p:ext uri="{BB962C8B-B14F-4D97-AF65-F5344CB8AC3E}">
        <p14:creationId xmlns:p14="http://schemas.microsoft.com/office/powerpoint/2010/main" val="215289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E270-F41C-41A2-AC0D-F02A1EE56B91}"/>
              </a:ext>
            </a:extLst>
          </p:cNvPr>
          <p:cNvSpPr>
            <a:spLocks noGrp="1"/>
          </p:cNvSpPr>
          <p:nvPr>
            <p:ph type="title"/>
          </p:nvPr>
        </p:nvSpPr>
        <p:spPr>
          <a:xfrm>
            <a:off x="7824852" y="2242981"/>
            <a:ext cx="2143237" cy="1843597"/>
          </a:xfrm>
        </p:spPr>
        <p:txBody>
          <a:bodyPr>
            <a:normAutofit/>
          </a:bodyPr>
          <a:lstStyle/>
          <a:p>
            <a:pPr algn="ctr"/>
            <a:r>
              <a:rPr lang="en-US" b="1" dirty="0"/>
              <a:t>Texas River Basins  </a:t>
            </a:r>
          </a:p>
        </p:txBody>
      </p:sp>
      <p:pic>
        <p:nvPicPr>
          <p:cNvPr id="10" name="Picture 9">
            <a:extLst>
              <a:ext uri="{FF2B5EF4-FFF2-40B4-BE49-F238E27FC236}">
                <a16:creationId xmlns:a16="http://schemas.microsoft.com/office/drawing/2014/main" id="{88DE566A-1B38-48EF-9B3B-BA9EEA6EC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60" y="146697"/>
            <a:ext cx="6564605" cy="6564605"/>
          </a:xfrm>
          <a:prstGeom prst="rect">
            <a:avLst/>
          </a:prstGeom>
        </p:spPr>
      </p:pic>
      <p:cxnSp>
        <p:nvCxnSpPr>
          <p:cNvPr id="4" name="Straight Arrow Connector 3">
            <a:extLst>
              <a:ext uri="{FF2B5EF4-FFF2-40B4-BE49-F238E27FC236}">
                <a16:creationId xmlns:a16="http://schemas.microsoft.com/office/drawing/2014/main" id="{C5301F99-82D3-4548-ACA3-9560F1252263}"/>
              </a:ext>
            </a:extLst>
          </p:cNvPr>
          <p:cNvCxnSpPr>
            <a:cxnSpLocks/>
          </p:cNvCxnSpPr>
          <p:nvPr/>
        </p:nvCxnSpPr>
        <p:spPr>
          <a:xfrm flipV="1">
            <a:off x="1535289" y="4252405"/>
            <a:ext cx="3554887" cy="1674262"/>
          </a:xfrm>
          <a:prstGeom prst="straightConnector1">
            <a:avLst/>
          </a:prstGeom>
          <a:ln w="38100">
            <a:solidFill>
              <a:srgbClr val="00B0F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212472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2578</TotalTime>
  <Words>2520</Words>
  <Application>Microsoft Office PowerPoint</Application>
  <PresentationFormat>Widescreen</PresentationFormat>
  <Paragraphs>161</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Trebuchet MS</vt:lpstr>
      <vt:lpstr>Wingdings</vt:lpstr>
      <vt:lpstr>Wingdings 3</vt:lpstr>
      <vt:lpstr>Facet</vt:lpstr>
      <vt:lpstr>Lindheimer Chapter 2025 TEXAS WATERS SPECIALIST CERTIFICATION CLASSES </vt:lpstr>
      <vt:lpstr>Guadalupe River</vt:lpstr>
      <vt:lpstr>Comal County:   Gateway to the Texas Hill Country </vt:lpstr>
      <vt:lpstr>Chapter 2 &amp; 3  Questions to Consider</vt:lpstr>
      <vt:lpstr>Chapter 2 &amp; 3  Challenge Activities</vt:lpstr>
      <vt:lpstr>What is a watershed?  An area of land where all water (surface &amp;  groundwater) flows to the lowest point - usually a lake, river, or stream.</vt:lpstr>
      <vt:lpstr>PowerPoint Presentation</vt:lpstr>
      <vt:lpstr>Texas River Basins </vt:lpstr>
      <vt:lpstr>Texas River Basins  </vt:lpstr>
      <vt:lpstr>PowerPoint Presentation</vt:lpstr>
      <vt:lpstr>Find your watershed</vt:lpstr>
      <vt:lpstr>Challenge </vt:lpstr>
      <vt:lpstr>PowerPoint Presentation</vt:lpstr>
      <vt:lpstr>Tracing a Texas River:  The Guadalupe (6:00)</vt:lpstr>
      <vt:lpstr>Natural Resources Conservation Service (NRCS) Responsible for the Watershed Protection &amp; Flood Prevention Program</vt:lpstr>
      <vt:lpstr>PowerPoint Presentation</vt:lpstr>
      <vt:lpstr>Watershed Ecosystem</vt:lpstr>
      <vt:lpstr>Watershed Components</vt:lpstr>
      <vt:lpstr>Functions of a Watershed  A watershed system must be able to balance the influx of water  in such a way as to optimize watershed function.     </vt:lpstr>
      <vt:lpstr>Healthy Watershed Characteristics</vt:lpstr>
      <vt:lpstr>Take a break! Drink some water! </vt:lpstr>
      <vt:lpstr>The Power of Water…</vt:lpstr>
      <vt:lpstr>How can you tell  if a watershed is healthy?</vt:lpstr>
      <vt:lpstr>PowerPoint Presentation</vt:lpstr>
      <vt:lpstr>https://www.epa.gov/hwp/basic-information-and-answers-frequent-questions#common    </vt:lpstr>
      <vt:lpstr>https://www.youtube.com/watch?v=Yi3cWwUA0rg Human Effect on the Edwards Aquifer (4:57)</vt:lpstr>
      <vt:lpstr>The Importance of Biodiversity to the Watershed</vt:lpstr>
      <vt:lpstr>Species Function in a Watershed  </vt:lpstr>
      <vt:lpstr>Comal County/Hill Country Species</vt:lpstr>
      <vt:lpstr>From: Dry Comal Creek and Comal River Watershed Protection Plan (Draft- 6/2017)</vt:lpstr>
      <vt:lpstr>Natural Watershed Features</vt:lpstr>
      <vt:lpstr>https://www.youtube.com/watch?v=ButQspZX2yA Watersheds, Rivers and Floodplain </vt:lpstr>
      <vt:lpstr>Tour of the Guadalupe River </vt:lpstr>
      <vt:lpstr>PowerPoint Presentation</vt:lpstr>
      <vt:lpstr>The State of Texas Water: Complicated!</vt:lpstr>
      <vt:lpstr>Texas Water Development Board (TWDB) http://www.twdb.texas.gov/</vt:lpstr>
      <vt:lpstr>PowerPoint Presentation</vt:lpstr>
      <vt:lpstr>Texas Commission on Environmental Quality https://www.tceq.texas.gov/</vt:lpstr>
      <vt:lpstr>Texas River Authorities N = 24</vt:lpstr>
      <vt:lpstr>Texas Ground Water Conservation Districts N = 100</vt:lpstr>
      <vt:lpstr>PowerPoint Presentation</vt:lpstr>
      <vt:lpstr>Texas State Soil &amp; Water Conservation 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Lindheimer Chapter Texas Waters Specialist 2018 Education Sessions</dc:title>
  <dc:creator>Marilyn McFarland</dc:creator>
  <cp:lastModifiedBy>Marilyn McFarland</cp:lastModifiedBy>
  <cp:revision>186</cp:revision>
  <dcterms:created xsi:type="dcterms:W3CDTF">2018-03-01T01:15:54Z</dcterms:created>
  <dcterms:modified xsi:type="dcterms:W3CDTF">2025-10-18T14:35:59Z</dcterms:modified>
</cp:coreProperties>
</file>