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1"/>
  </p:sldMasterIdLst>
  <p:notesMasterIdLst>
    <p:notesMasterId r:id="rId49"/>
  </p:notesMasterIdLst>
  <p:sldIdLst>
    <p:sldId id="256" r:id="rId2"/>
    <p:sldId id="329" r:id="rId3"/>
    <p:sldId id="288" r:id="rId4"/>
    <p:sldId id="331" r:id="rId5"/>
    <p:sldId id="332" r:id="rId6"/>
    <p:sldId id="333" r:id="rId7"/>
    <p:sldId id="334" r:id="rId8"/>
    <p:sldId id="282" r:id="rId9"/>
    <p:sldId id="285" r:id="rId10"/>
    <p:sldId id="264" r:id="rId11"/>
    <p:sldId id="283" r:id="rId12"/>
    <p:sldId id="286" r:id="rId13"/>
    <p:sldId id="287" r:id="rId14"/>
    <p:sldId id="297" r:id="rId15"/>
    <p:sldId id="298" r:id="rId16"/>
    <p:sldId id="294" r:id="rId17"/>
    <p:sldId id="296" r:id="rId18"/>
    <p:sldId id="289" r:id="rId19"/>
    <p:sldId id="292" r:id="rId20"/>
    <p:sldId id="291" r:id="rId21"/>
    <p:sldId id="299" r:id="rId22"/>
    <p:sldId id="327" r:id="rId23"/>
    <p:sldId id="306" r:id="rId24"/>
    <p:sldId id="328" r:id="rId25"/>
    <p:sldId id="315" r:id="rId26"/>
    <p:sldId id="304" r:id="rId27"/>
    <p:sldId id="302" r:id="rId28"/>
    <p:sldId id="301" r:id="rId29"/>
    <p:sldId id="305" r:id="rId30"/>
    <p:sldId id="308" r:id="rId31"/>
    <p:sldId id="307" r:id="rId32"/>
    <p:sldId id="312" r:id="rId33"/>
    <p:sldId id="311" r:id="rId34"/>
    <p:sldId id="309" r:id="rId35"/>
    <p:sldId id="313" r:id="rId36"/>
    <p:sldId id="314" r:id="rId37"/>
    <p:sldId id="310" r:id="rId38"/>
    <p:sldId id="330" r:id="rId39"/>
    <p:sldId id="322" r:id="rId40"/>
    <p:sldId id="323" r:id="rId41"/>
    <p:sldId id="318" r:id="rId42"/>
    <p:sldId id="319" r:id="rId43"/>
    <p:sldId id="320" r:id="rId44"/>
    <p:sldId id="321" r:id="rId45"/>
    <p:sldId id="324" r:id="rId46"/>
    <p:sldId id="326" r:id="rId47"/>
    <p:sldId id="28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CEA5F3-AF6C-4C51-8B5D-CE5BACE02568}">
          <p14:sldIdLst>
            <p14:sldId id="256"/>
            <p14:sldId id="329"/>
            <p14:sldId id="288"/>
            <p14:sldId id="331"/>
            <p14:sldId id="332"/>
            <p14:sldId id="333"/>
            <p14:sldId id="334"/>
            <p14:sldId id="282"/>
            <p14:sldId id="285"/>
            <p14:sldId id="264"/>
            <p14:sldId id="283"/>
            <p14:sldId id="286"/>
            <p14:sldId id="287"/>
            <p14:sldId id="297"/>
            <p14:sldId id="298"/>
            <p14:sldId id="294"/>
            <p14:sldId id="296"/>
            <p14:sldId id="289"/>
            <p14:sldId id="292"/>
            <p14:sldId id="291"/>
            <p14:sldId id="299"/>
            <p14:sldId id="327"/>
            <p14:sldId id="306"/>
            <p14:sldId id="328"/>
            <p14:sldId id="315"/>
            <p14:sldId id="304"/>
            <p14:sldId id="302"/>
            <p14:sldId id="301"/>
            <p14:sldId id="305"/>
            <p14:sldId id="308"/>
            <p14:sldId id="307"/>
            <p14:sldId id="312"/>
            <p14:sldId id="311"/>
            <p14:sldId id="309"/>
            <p14:sldId id="313"/>
            <p14:sldId id="314"/>
            <p14:sldId id="310"/>
            <p14:sldId id="330"/>
            <p14:sldId id="322"/>
            <p14:sldId id="323"/>
            <p14:sldId id="318"/>
            <p14:sldId id="319"/>
            <p14:sldId id="320"/>
            <p14:sldId id="321"/>
            <p14:sldId id="324"/>
            <p14:sldId id="326"/>
          </p14:sldIdLst>
        </p14:section>
        <p14:section name="Untitled Section" id="{79E82BAD-DFBD-4C86-A6C8-2632A8EA7E51}">
          <p14:sldIdLst>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6" autoAdjust="0"/>
  </p:normalViewPr>
  <p:slideViewPr>
    <p:cSldViewPr snapToGrid="0">
      <p:cViewPr varScale="1">
        <p:scale>
          <a:sx n="97" d="100"/>
          <a:sy n="97" d="100"/>
        </p:scale>
        <p:origin x="1110" y="30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4E1B1-7A36-4DEC-B3E4-4B7FEDD3037D}"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A546B-CBBB-4A64-89E0-81E11C4E554F}" type="slidenum">
              <a:rPr lang="en-US" smtClean="0"/>
              <a:t>‹#›</a:t>
            </a:fld>
            <a:endParaRPr lang="en-US"/>
          </a:p>
        </p:txBody>
      </p:sp>
    </p:spTree>
    <p:extLst>
      <p:ext uri="{BB962C8B-B14F-4D97-AF65-F5344CB8AC3E}">
        <p14:creationId xmlns:p14="http://schemas.microsoft.com/office/powerpoint/2010/main" val="277414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human interventions and actions which have an impact on watersheds.  Which do you think are the top 3 in Comal County?</a:t>
            </a:r>
          </a:p>
        </p:txBody>
      </p:sp>
      <p:sp>
        <p:nvSpPr>
          <p:cNvPr id="4" name="Slide Number Placeholder 3"/>
          <p:cNvSpPr>
            <a:spLocks noGrp="1"/>
          </p:cNvSpPr>
          <p:nvPr>
            <p:ph type="sldNum" sz="quarter" idx="5"/>
          </p:nvPr>
        </p:nvSpPr>
        <p:spPr/>
        <p:txBody>
          <a:bodyPr/>
          <a:lstStyle/>
          <a:p>
            <a:fld id="{976A546B-CBBB-4A64-89E0-81E11C4E554F}" type="slidenum">
              <a:rPr lang="en-US" smtClean="0"/>
              <a:t>8</a:t>
            </a:fld>
            <a:endParaRPr lang="en-US"/>
          </a:p>
        </p:txBody>
      </p:sp>
    </p:spTree>
    <p:extLst>
      <p:ext uri="{BB962C8B-B14F-4D97-AF65-F5344CB8AC3E}">
        <p14:creationId xmlns:p14="http://schemas.microsoft.com/office/powerpoint/2010/main" val="58225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Routes</a:t>
            </a:r>
          </a:p>
          <a:p>
            <a:r>
              <a:rPr lang="en-US" dirty="0"/>
              <a:t>Energy Infrastructure</a:t>
            </a:r>
          </a:p>
          <a:p>
            <a:r>
              <a:rPr lang="en-US" dirty="0"/>
              <a:t>Processing plants</a:t>
            </a:r>
          </a:p>
          <a:p>
            <a:r>
              <a:rPr lang="en-US" dirty="0"/>
              <a:t>Tailings ponds:  Tailings are residues from ore concentration; up to 90% of metal ore ends up as tailings; contain residues of toxic organic chemicals used in ore concentrators (</a:t>
            </a:r>
            <a:r>
              <a:rPr lang="en-US" dirty="0" err="1"/>
              <a:t>eg</a:t>
            </a:r>
            <a:r>
              <a:rPr lang="en-US" dirty="0"/>
              <a:t> toluene)  Make metals formerly </a:t>
            </a:r>
            <a:r>
              <a:rPr lang="en-US" dirty="0" err="1"/>
              <a:t>boun</a:t>
            </a:r>
            <a:r>
              <a:rPr lang="en-US" dirty="0"/>
              <a:t> dup in sold rock accessible to water, increasing potential for heavy metal poisoning in aquatic communities (arsenic, cadmium, copper, lead and zinc)</a:t>
            </a:r>
          </a:p>
          <a:p>
            <a:endParaRPr lang="en-US" dirty="0"/>
          </a:p>
          <a:p>
            <a:r>
              <a:rPr lang="en-US" dirty="0"/>
              <a:t>Waste rock stored above ground – if contain sulfide minerals, react w/water &amp; O2 to create </a:t>
            </a:r>
            <a:r>
              <a:rPr lang="en-US" dirty="0" err="1"/>
              <a:t>sulphuric</a:t>
            </a:r>
            <a:r>
              <a:rPr lang="en-US" dirty="0"/>
              <a:t> acid; leachate is known as Acid Mine Drainage; constant risk of water pollution</a:t>
            </a:r>
          </a:p>
          <a:p>
            <a:r>
              <a:rPr lang="en-US" dirty="0"/>
              <a:t>What mining is occurring in Comal County?</a:t>
            </a:r>
          </a:p>
        </p:txBody>
      </p:sp>
      <p:sp>
        <p:nvSpPr>
          <p:cNvPr id="4" name="Slide Number Placeholder 3"/>
          <p:cNvSpPr>
            <a:spLocks noGrp="1"/>
          </p:cNvSpPr>
          <p:nvPr>
            <p:ph type="sldNum" sz="quarter" idx="5"/>
          </p:nvPr>
        </p:nvSpPr>
        <p:spPr/>
        <p:txBody>
          <a:bodyPr/>
          <a:lstStyle/>
          <a:p>
            <a:fld id="{976A546B-CBBB-4A64-89E0-81E11C4E554F}" type="slidenum">
              <a:rPr lang="en-US" smtClean="0"/>
              <a:t>21</a:t>
            </a:fld>
            <a:endParaRPr lang="en-US"/>
          </a:p>
        </p:txBody>
      </p:sp>
    </p:spTree>
    <p:extLst>
      <p:ext uri="{BB962C8B-B14F-4D97-AF65-F5344CB8AC3E}">
        <p14:creationId xmlns:p14="http://schemas.microsoft.com/office/powerpoint/2010/main" val="198418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routes, energy infrastructure, waste rock piles</a:t>
            </a:r>
          </a:p>
        </p:txBody>
      </p:sp>
      <p:sp>
        <p:nvSpPr>
          <p:cNvPr id="4" name="Slide Number Placeholder 3"/>
          <p:cNvSpPr>
            <a:spLocks noGrp="1"/>
          </p:cNvSpPr>
          <p:nvPr>
            <p:ph type="sldNum" sz="quarter" idx="5"/>
          </p:nvPr>
        </p:nvSpPr>
        <p:spPr/>
        <p:txBody>
          <a:bodyPr/>
          <a:lstStyle/>
          <a:p>
            <a:fld id="{976A546B-CBBB-4A64-89E0-81E11C4E554F}" type="slidenum">
              <a:rPr lang="en-US" smtClean="0"/>
              <a:t>23</a:t>
            </a:fld>
            <a:endParaRPr lang="en-US"/>
          </a:p>
        </p:txBody>
      </p:sp>
    </p:spTree>
    <p:extLst>
      <p:ext uri="{BB962C8B-B14F-4D97-AF65-F5344CB8AC3E}">
        <p14:creationId xmlns:p14="http://schemas.microsoft.com/office/powerpoint/2010/main" val="280030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interested in the Vulcan Quarry situation.  This is an anti-quarry site.</a:t>
            </a:r>
          </a:p>
        </p:txBody>
      </p:sp>
      <p:sp>
        <p:nvSpPr>
          <p:cNvPr id="4" name="Slide Number Placeholder 3"/>
          <p:cNvSpPr>
            <a:spLocks noGrp="1"/>
          </p:cNvSpPr>
          <p:nvPr>
            <p:ph type="sldNum" sz="quarter" idx="5"/>
          </p:nvPr>
        </p:nvSpPr>
        <p:spPr/>
        <p:txBody>
          <a:bodyPr/>
          <a:lstStyle/>
          <a:p>
            <a:fld id="{976A546B-CBBB-4A64-89E0-81E11C4E554F}" type="slidenum">
              <a:rPr lang="en-US" smtClean="0"/>
              <a:t>24</a:t>
            </a:fld>
            <a:endParaRPr lang="en-US"/>
          </a:p>
        </p:txBody>
      </p:sp>
    </p:spTree>
    <p:extLst>
      <p:ext uri="{BB962C8B-B14F-4D97-AF65-F5344CB8AC3E}">
        <p14:creationId xmlns:p14="http://schemas.microsoft.com/office/powerpoint/2010/main" val="398351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A546B-CBBB-4A64-89E0-81E11C4E554F}" type="slidenum">
              <a:rPr lang="en-US" smtClean="0"/>
              <a:t>30</a:t>
            </a:fld>
            <a:endParaRPr lang="en-US"/>
          </a:p>
        </p:txBody>
      </p:sp>
    </p:spTree>
    <p:extLst>
      <p:ext uri="{BB962C8B-B14F-4D97-AF65-F5344CB8AC3E}">
        <p14:creationId xmlns:p14="http://schemas.microsoft.com/office/powerpoint/2010/main" val="181392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A546B-CBBB-4A64-89E0-81E11C4E554F}" type="slidenum">
              <a:rPr lang="en-US" smtClean="0"/>
              <a:t>31</a:t>
            </a:fld>
            <a:endParaRPr lang="en-US"/>
          </a:p>
        </p:txBody>
      </p:sp>
    </p:spTree>
    <p:extLst>
      <p:ext uri="{BB962C8B-B14F-4D97-AF65-F5344CB8AC3E}">
        <p14:creationId xmlns:p14="http://schemas.microsoft.com/office/powerpoint/2010/main" val="3286409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latin typeface="Arial" panose="020B0604020202020204" pitchFamily="34" charset="0"/>
              </a:rPr>
              <a:t>While this thirsty pavement is an excellent option for certain situations, it may not always be a viable choice.</a:t>
            </a:r>
          </a:p>
          <a:p>
            <a:pPr marL="285750" indent="-285750">
              <a:buFont typeface="Arial" panose="020B0604020202020204" pitchFamily="34" charset="0"/>
              <a:buChar char="•"/>
            </a:pPr>
            <a:r>
              <a:rPr lang="en-US" dirty="0">
                <a:solidFill>
                  <a:srgbClr val="222222"/>
                </a:solidFill>
                <a:latin typeface="Arial" panose="020B0604020202020204" pitchFamily="34" charset="0"/>
              </a:rPr>
              <a:t>Rough-textured, honeycombed surface, has moderate amounts of surface raveling &amp; isn’t used for high traffic roadways.</a:t>
            </a:r>
          </a:p>
          <a:p>
            <a:r>
              <a:rPr lang="en-US" dirty="0">
                <a:solidFill>
                  <a:srgbClr val="222222"/>
                </a:solidFill>
                <a:latin typeface="Arial" panose="020B0604020202020204" pitchFamily="34" charset="0"/>
              </a:rPr>
              <a:t>"The main reason pervious concrete is not used for high-traffic pavements, such as highways, is surface raveling," says Youngs, who notes that tire sheer can loosen the aggregate at the surface. One potential solution being looked at is to grind down the pavement surface about half an inch.</a:t>
            </a:r>
          </a:p>
          <a:p>
            <a:pPr marL="285750" indent="-285750">
              <a:buFont typeface="Arial" panose="020B0604020202020204" pitchFamily="34" charset="0"/>
              <a:buChar char="•"/>
            </a:pPr>
            <a:r>
              <a:rPr lang="en-US" dirty="0">
                <a:solidFill>
                  <a:srgbClr val="222222"/>
                </a:solidFill>
                <a:latin typeface="Arial" panose="020B0604020202020204" pitchFamily="34" charset="0"/>
              </a:rPr>
              <a:t>Special attention must also be given to the overall design of the pavement system in order for pervious concrete to perform as intended. Proper engineering of the substrate beneath the pavement is essential, since it must be able to temporarily store the water while it percolates into the soil. An initial soils site survey and site-specific stormwater calculations should be performed by a stormwater management engineer. </a:t>
            </a:r>
            <a:endParaRPr lang="en-US" b="0" i="0" u="none" strike="noStrike"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76A546B-CBBB-4A64-89E0-81E11C4E554F}" type="slidenum">
              <a:rPr lang="en-US" smtClean="0"/>
              <a:t>36</a:t>
            </a:fld>
            <a:endParaRPr lang="en-US"/>
          </a:p>
        </p:txBody>
      </p:sp>
    </p:spTree>
    <p:extLst>
      <p:ext uri="{BB962C8B-B14F-4D97-AF65-F5344CB8AC3E}">
        <p14:creationId xmlns:p14="http://schemas.microsoft.com/office/powerpoint/2010/main" val="239646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Pump raw water, through up-flow clarifies (filters) &amp; injected with alum, polymer, coagulating agents &amp; chlorine dioxide.  As it leaves filters, it is injected with chlorine.</a:t>
            </a:r>
          </a:p>
        </p:txBody>
      </p:sp>
      <p:sp>
        <p:nvSpPr>
          <p:cNvPr id="4" name="Slide Number Placeholder 3"/>
          <p:cNvSpPr>
            <a:spLocks noGrp="1"/>
          </p:cNvSpPr>
          <p:nvPr>
            <p:ph type="sldNum" sz="quarter" idx="5"/>
          </p:nvPr>
        </p:nvSpPr>
        <p:spPr/>
        <p:txBody>
          <a:bodyPr/>
          <a:lstStyle/>
          <a:p>
            <a:fld id="{976A546B-CBBB-4A64-89E0-81E11C4E554F}" type="slidenum">
              <a:rPr lang="en-US" smtClean="0"/>
              <a:t>40</a:t>
            </a:fld>
            <a:endParaRPr lang="en-US"/>
          </a:p>
        </p:txBody>
      </p:sp>
    </p:spTree>
    <p:extLst>
      <p:ext uri="{BB962C8B-B14F-4D97-AF65-F5344CB8AC3E}">
        <p14:creationId xmlns:p14="http://schemas.microsoft.com/office/powerpoint/2010/main" val="2467909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A546B-CBBB-4A64-89E0-81E11C4E554F}" type="slidenum">
              <a:rPr lang="en-US" smtClean="0"/>
              <a:t>42</a:t>
            </a:fld>
            <a:endParaRPr lang="en-US"/>
          </a:p>
        </p:txBody>
      </p:sp>
    </p:spTree>
    <p:extLst>
      <p:ext uri="{BB962C8B-B14F-4D97-AF65-F5344CB8AC3E}">
        <p14:creationId xmlns:p14="http://schemas.microsoft.com/office/powerpoint/2010/main" val="313946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Land clearing:  Allows erosion, run-off; creates land instabilities (e.g. Oso, Washington)</a:t>
            </a:r>
            <a:r>
              <a:rPr lang="en-US" sz="1200" b="0" i="0" u="none" strike="noStrike" kern="1200" dirty="0">
                <a:solidFill>
                  <a:schemeClr val="tx1"/>
                </a:solidFill>
                <a:effectLst/>
                <a:latin typeface="+mn-lt"/>
                <a:ea typeface="+mn-ea"/>
                <a:cs typeface="+mn-cs"/>
              </a:rPr>
              <a:t> Lee Benda, a University of Washington geologist, wrote that tree removal could increase soil water “on the order of 20 to 35 percent” — and that the impact could last 16-27 years, until new trees matured. Benda looked at </a:t>
            </a:r>
            <a:r>
              <a:rPr lang="en-US" sz="1200" b="1" i="0" u="none" strike="noStrike" kern="1200" dirty="0">
                <a:solidFill>
                  <a:schemeClr val="tx1"/>
                </a:solidFill>
                <a:effectLst/>
                <a:latin typeface="+mn-lt"/>
                <a:ea typeface="+mn-ea"/>
                <a:cs typeface="+mn-cs"/>
              </a:rPr>
              <a:t>past slides on the hill and found they occurred within five to 10 years of harvests</a:t>
            </a:r>
            <a:r>
              <a:rPr lang="en-US" sz="1200" b="0" i="0" u="none" strike="noStrike" kern="1200" dirty="0">
                <a:solidFill>
                  <a:schemeClr val="tx1"/>
                </a:solidFill>
                <a:effectLst/>
                <a:latin typeface="+mn-lt"/>
                <a:ea typeface="+mn-ea"/>
                <a:cs typeface="+mn-cs"/>
              </a:rPr>
              <a:t> [i.e. felling trees for timber].</a:t>
            </a:r>
            <a:endParaRPr lang="en-US" sz="1200" dirty="0"/>
          </a:p>
          <a:p>
            <a:pPr marL="171450" indent="-171450">
              <a:buFont typeface="Arial" panose="020B0604020202020204" pitchFamily="34" charset="0"/>
              <a:buChar char="•"/>
            </a:pPr>
            <a:r>
              <a:rPr lang="en-US" sz="1200" dirty="0"/>
              <a:t>Soil tillage:  Removes anchoring plants, disrupts beneath soil communities needed for supporting services functions</a:t>
            </a:r>
          </a:p>
          <a:p>
            <a:pPr marL="171450" indent="-171450">
              <a:buFont typeface="Arial" panose="020B0604020202020204" pitchFamily="34" charset="0"/>
              <a:buChar char="•"/>
            </a:pPr>
            <a:r>
              <a:rPr lang="en-US" sz="1200" dirty="0"/>
              <a:t>Grazing:  Shift grassland vegetation to dominance  by inedible species; denudes &amp; degrades stream banks; increases bacteria load from manure (wildlife)</a:t>
            </a:r>
          </a:p>
          <a:p>
            <a:pPr marL="171450" indent="-171450">
              <a:buFont typeface="Arial" panose="020B0604020202020204" pitchFamily="34" charset="0"/>
              <a:buChar char="•"/>
            </a:pPr>
            <a:r>
              <a:rPr lang="en-US" sz="1200" dirty="0"/>
              <a:t>Fertilizers:  Oversupply of NO</a:t>
            </a:r>
            <a:r>
              <a:rPr lang="en-US" sz="1200" baseline="30000" dirty="0"/>
              <a:t>3</a:t>
            </a:r>
            <a:r>
              <a:rPr lang="en-US" sz="1200" dirty="0"/>
              <a:t>, PO</a:t>
            </a:r>
            <a:r>
              <a:rPr lang="en-US" sz="1200" baseline="30000" dirty="0"/>
              <a:t>4</a:t>
            </a:r>
            <a:r>
              <a:rPr lang="en-US" sz="1200" dirty="0"/>
              <a:t> with increased primary production (eutrophication) &amp; depletion of dissolved O</a:t>
            </a:r>
            <a:r>
              <a:rPr lang="en-US" sz="1200" baseline="30000" dirty="0"/>
              <a:t>2</a:t>
            </a:r>
            <a:r>
              <a:rPr lang="en-US" sz="1200" dirty="0"/>
              <a:t> d/t decomposition of excess organic matter</a:t>
            </a:r>
          </a:p>
          <a:p>
            <a:pPr marL="171450" indent="-171450">
              <a:buFont typeface="Arial" panose="020B0604020202020204" pitchFamily="34" charset="0"/>
              <a:buChar char="•"/>
            </a:pPr>
            <a:r>
              <a:rPr lang="en-US" sz="1200" dirty="0"/>
              <a:t>Pesticides:  Introduce toxins into the water supply; kills outright, or destroys the food chain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Irrigation practices – Dewater streams</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6A546B-CBBB-4A64-89E0-81E11C4E554F}" type="slidenum">
              <a:rPr lang="en-US" smtClean="0"/>
              <a:t>11</a:t>
            </a:fld>
            <a:endParaRPr lang="en-US"/>
          </a:p>
        </p:txBody>
      </p:sp>
    </p:spTree>
    <p:extLst>
      <p:ext uri="{BB962C8B-B14F-4D97-AF65-F5344CB8AC3E}">
        <p14:creationId xmlns:p14="http://schemas.microsoft.com/office/powerpoint/2010/main" val="216839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A546B-CBBB-4A64-89E0-81E11C4E554F}" type="slidenum">
              <a:rPr lang="en-US" smtClean="0"/>
              <a:t>12</a:t>
            </a:fld>
            <a:endParaRPr lang="en-US"/>
          </a:p>
        </p:txBody>
      </p:sp>
    </p:spTree>
    <p:extLst>
      <p:ext uri="{BB962C8B-B14F-4D97-AF65-F5344CB8AC3E}">
        <p14:creationId xmlns:p14="http://schemas.microsoft.com/office/powerpoint/2010/main" val="233607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400" dirty="0"/>
          </a:p>
          <a:p>
            <a:pPr lvl="1"/>
            <a:r>
              <a:rPr lang="en-US" sz="2400" dirty="0"/>
              <a:t>Replaces watershed vegetation with impermeable surfaces</a:t>
            </a:r>
          </a:p>
          <a:p>
            <a:pPr marL="800100" lvl="1" indent="-342900">
              <a:buFont typeface="Arial" panose="020B0604020202020204" pitchFamily="34" charset="0"/>
              <a:buChar char="•"/>
            </a:pPr>
            <a:r>
              <a:rPr lang="en-US" sz="2400" dirty="0"/>
              <a:t>25% impervious surface creates a 100 year flood every 5 years</a:t>
            </a:r>
          </a:p>
          <a:p>
            <a:pPr marL="800100" lvl="1" indent="-342900">
              <a:buFont typeface="Arial" panose="020B0604020202020204" pitchFamily="34" charset="0"/>
              <a:buChar char="•"/>
            </a:pPr>
            <a:r>
              <a:rPr lang="en-US" sz="2400" dirty="0"/>
              <a:t>38% impervious surface = 100 year flood every 2.5 years</a:t>
            </a:r>
          </a:p>
          <a:p>
            <a:pPr marL="800100" lvl="1" indent="-342900">
              <a:buFont typeface="Arial" panose="020B0604020202020204" pitchFamily="34" charset="0"/>
              <a:buChar char="•"/>
            </a:pPr>
            <a:r>
              <a:rPr lang="en-US" sz="2400" dirty="0"/>
              <a:t>65% impervious surface = 100 year flood annually </a:t>
            </a:r>
          </a:p>
          <a:p>
            <a:endParaRPr lang="en-US" dirty="0"/>
          </a:p>
        </p:txBody>
      </p:sp>
      <p:sp>
        <p:nvSpPr>
          <p:cNvPr id="4" name="Slide Number Placeholder 3"/>
          <p:cNvSpPr>
            <a:spLocks noGrp="1"/>
          </p:cNvSpPr>
          <p:nvPr>
            <p:ph type="sldNum" sz="quarter" idx="5"/>
          </p:nvPr>
        </p:nvSpPr>
        <p:spPr/>
        <p:txBody>
          <a:bodyPr/>
          <a:lstStyle/>
          <a:p>
            <a:fld id="{976A546B-CBBB-4A64-89E0-81E11C4E554F}" type="slidenum">
              <a:rPr lang="en-US" smtClean="0"/>
              <a:t>13</a:t>
            </a:fld>
            <a:endParaRPr lang="en-US"/>
          </a:p>
        </p:txBody>
      </p:sp>
    </p:spTree>
    <p:extLst>
      <p:ext uri="{BB962C8B-B14F-4D97-AF65-F5344CB8AC3E}">
        <p14:creationId xmlns:p14="http://schemas.microsoft.com/office/powerpoint/2010/main" val="237318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Channelization of Streams</a:t>
            </a:r>
          </a:p>
        </p:txBody>
      </p:sp>
      <p:sp>
        <p:nvSpPr>
          <p:cNvPr id="4" name="Slide Number Placeholder 3"/>
          <p:cNvSpPr>
            <a:spLocks noGrp="1"/>
          </p:cNvSpPr>
          <p:nvPr>
            <p:ph type="sldNum" sz="quarter" idx="5"/>
          </p:nvPr>
        </p:nvSpPr>
        <p:spPr/>
        <p:txBody>
          <a:bodyPr/>
          <a:lstStyle/>
          <a:p>
            <a:fld id="{976A546B-CBBB-4A64-89E0-81E11C4E554F}" type="slidenum">
              <a:rPr lang="en-US" smtClean="0"/>
              <a:t>14</a:t>
            </a:fld>
            <a:endParaRPr lang="en-US"/>
          </a:p>
        </p:txBody>
      </p:sp>
    </p:spTree>
    <p:extLst>
      <p:ext uri="{BB962C8B-B14F-4D97-AF65-F5344CB8AC3E}">
        <p14:creationId xmlns:p14="http://schemas.microsoft.com/office/powerpoint/2010/main" val="30577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 Antonio River – Olmos Dam</a:t>
            </a:r>
          </a:p>
        </p:txBody>
      </p:sp>
      <p:sp>
        <p:nvSpPr>
          <p:cNvPr id="4" name="Slide Number Placeholder 3"/>
          <p:cNvSpPr>
            <a:spLocks noGrp="1"/>
          </p:cNvSpPr>
          <p:nvPr>
            <p:ph type="sldNum" sz="quarter" idx="5"/>
          </p:nvPr>
        </p:nvSpPr>
        <p:spPr/>
        <p:txBody>
          <a:bodyPr/>
          <a:lstStyle/>
          <a:p>
            <a:fld id="{976A546B-CBBB-4A64-89E0-81E11C4E554F}" type="slidenum">
              <a:rPr lang="en-US" smtClean="0"/>
              <a:t>16</a:t>
            </a:fld>
            <a:endParaRPr lang="en-US"/>
          </a:p>
        </p:txBody>
      </p:sp>
    </p:spTree>
    <p:extLst>
      <p:ext uri="{BB962C8B-B14F-4D97-AF65-F5344CB8AC3E}">
        <p14:creationId xmlns:p14="http://schemas.microsoft.com/office/powerpoint/2010/main" val="110240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Channelization of San Antonio River</a:t>
            </a:r>
          </a:p>
        </p:txBody>
      </p:sp>
      <p:sp>
        <p:nvSpPr>
          <p:cNvPr id="4" name="Slide Number Placeholder 3"/>
          <p:cNvSpPr>
            <a:spLocks noGrp="1"/>
          </p:cNvSpPr>
          <p:nvPr>
            <p:ph type="sldNum" sz="quarter" idx="5"/>
          </p:nvPr>
        </p:nvSpPr>
        <p:spPr/>
        <p:txBody>
          <a:bodyPr/>
          <a:lstStyle/>
          <a:p>
            <a:fld id="{976A546B-CBBB-4A64-89E0-81E11C4E554F}" type="slidenum">
              <a:rPr lang="en-US" smtClean="0"/>
              <a:t>17</a:t>
            </a:fld>
            <a:endParaRPr lang="en-US"/>
          </a:p>
        </p:txBody>
      </p:sp>
    </p:spTree>
    <p:extLst>
      <p:ext uri="{BB962C8B-B14F-4D97-AF65-F5344CB8AC3E}">
        <p14:creationId xmlns:p14="http://schemas.microsoft.com/office/powerpoint/2010/main" val="398917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Bastrop State Park Fire – 9/4/2011</a:t>
            </a:r>
          </a:p>
          <a:p>
            <a:r>
              <a:rPr lang="en-US" sz="2200" dirty="0"/>
              <a:t>High winds + extreme fuel accumulation = high intensity crown fire and damage to 96% of the park</a:t>
            </a:r>
          </a:p>
          <a:p>
            <a:r>
              <a:rPr lang="en-US" sz="1200" dirty="0"/>
              <a:t>In the end, fire impacted 96 percent of the 6,565-acre park.</a:t>
            </a:r>
          </a:p>
          <a:p>
            <a:r>
              <a:rPr lang="en-US" sz="1200" dirty="0"/>
              <a:t>Most notably, the fire significantly impacted the Lost Pines ecosystem, an area of isolated loblolly pines that is home to the endangered Houston toad. The toad is an endangered species whose last strong­hold was in Bastrop State Park. The toad suffered in the wake of the wildfire and drought. These amphibians require a habitat with plenty of tree canopy, so only time can restore their home.</a:t>
            </a:r>
          </a:p>
          <a:p>
            <a:r>
              <a:rPr lang="en-US" sz="1200" dirty="0"/>
              <a:t>Five years later, there is new growth.  But estimates are it will take a generation for ecosystem recover. </a:t>
            </a:r>
          </a:p>
          <a:p>
            <a:endParaRPr lang="en-US" dirty="0"/>
          </a:p>
        </p:txBody>
      </p:sp>
      <p:sp>
        <p:nvSpPr>
          <p:cNvPr id="4" name="Slide Number Placeholder 3"/>
          <p:cNvSpPr>
            <a:spLocks noGrp="1"/>
          </p:cNvSpPr>
          <p:nvPr>
            <p:ph type="sldNum" sz="quarter" idx="5"/>
          </p:nvPr>
        </p:nvSpPr>
        <p:spPr/>
        <p:txBody>
          <a:bodyPr/>
          <a:lstStyle/>
          <a:p>
            <a:fld id="{976A546B-CBBB-4A64-89E0-81E11C4E554F}" type="slidenum">
              <a:rPr lang="en-US" smtClean="0"/>
              <a:t>19</a:t>
            </a:fld>
            <a:endParaRPr lang="en-US"/>
          </a:p>
        </p:txBody>
      </p:sp>
    </p:spTree>
    <p:extLst>
      <p:ext uri="{BB962C8B-B14F-4D97-AF65-F5344CB8AC3E}">
        <p14:creationId xmlns:p14="http://schemas.microsoft.com/office/powerpoint/2010/main" val="428069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Four years later, the dam on the 10-acre lake at Bastrop State Park failed after excessive rains. All of the water in the lake surged down Copperas Creek to the Colorado River.  Lack of  “normal” watershed environment contributed to dam </a:t>
            </a:r>
            <a:r>
              <a:rPr lang="en-US" sz="1200" dirty="0" err="1">
                <a:solidFill>
                  <a:schemeClr val="tx1"/>
                </a:solidFill>
              </a:rPr>
              <a:t>washaway</a:t>
            </a:r>
            <a:endParaRPr lang="en-US" dirty="0"/>
          </a:p>
        </p:txBody>
      </p:sp>
      <p:sp>
        <p:nvSpPr>
          <p:cNvPr id="4" name="Slide Number Placeholder 3"/>
          <p:cNvSpPr>
            <a:spLocks noGrp="1"/>
          </p:cNvSpPr>
          <p:nvPr>
            <p:ph type="sldNum" sz="quarter" idx="5"/>
          </p:nvPr>
        </p:nvSpPr>
        <p:spPr/>
        <p:txBody>
          <a:bodyPr/>
          <a:lstStyle/>
          <a:p>
            <a:fld id="{976A546B-CBBB-4A64-89E0-81E11C4E554F}" type="slidenum">
              <a:rPr lang="en-US" smtClean="0"/>
              <a:t>20</a:t>
            </a:fld>
            <a:endParaRPr lang="en-US"/>
          </a:p>
        </p:txBody>
      </p:sp>
    </p:spTree>
    <p:extLst>
      <p:ext uri="{BB962C8B-B14F-4D97-AF65-F5344CB8AC3E}">
        <p14:creationId xmlns:p14="http://schemas.microsoft.com/office/powerpoint/2010/main" val="356913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17262261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205918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7067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220787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448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305246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26103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56406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424203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DC3F6-83C4-4BFA-9CAC-313BB0DB7CD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8805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7DC3F6-83C4-4BFA-9CAC-313BB0DB7CD6}"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12731731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7DC3F6-83C4-4BFA-9CAC-313BB0DB7CD6}"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7504891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7DC3F6-83C4-4BFA-9CAC-313BB0DB7CD6}"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165044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DC3F6-83C4-4BFA-9CAC-313BB0DB7CD6}"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9934794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DC3F6-83C4-4BFA-9CAC-313BB0DB7CD6}"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32120197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7DC3F6-83C4-4BFA-9CAC-313BB0DB7CD6}"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E85B1-0E77-4927-AE19-5E38A60DF9CF}" type="slidenum">
              <a:rPr lang="en-US" smtClean="0"/>
              <a:t>‹#›</a:t>
            </a:fld>
            <a:endParaRPr lang="en-US"/>
          </a:p>
        </p:txBody>
      </p:sp>
    </p:spTree>
    <p:extLst>
      <p:ext uri="{BB962C8B-B14F-4D97-AF65-F5344CB8AC3E}">
        <p14:creationId xmlns:p14="http://schemas.microsoft.com/office/powerpoint/2010/main" val="233512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7DC3F6-83C4-4BFA-9CAC-313BB0DB7CD6}" type="datetimeFigureOut">
              <a:rPr lang="en-US" smtClean="0"/>
              <a:t>10/28/2025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1E85B1-0E77-4927-AE19-5E38A60DF9CF}" type="slidenum">
              <a:rPr lang="en-US" smtClean="0"/>
              <a:t>‹#›</a:t>
            </a:fld>
            <a:endParaRPr lang="en-US"/>
          </a:p>
        </p:txBody>
      </p:sp>
    </p:spTree>
    <p:extLst>
      <p:ext uri="{BB962C8B-B14F-4D97-AF65-F5344CB8AC3E}">
        <p14:creationId xmlns:p14="http://schemas.microsoft.com/office/powerpoint/2010/main" val="2677592108"/>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Fire" TargetMode="External"/><Relationship Id="rId3" Type="http://schemas.openxmlformats.org/officeDocument/2006/relationships/hyperlink" Target="https://en.wikipedia.org/wiki/Wildfire" TargetMode="External"/><Relationship Id="rId7" Type="http://schemas.openxmlformats.org/officeDocument/2006/relationships/hyperlink" Target="https://en.wikipedia.org/wiki/Greenhouse_gas" TargetMode="External"/><Relationship Id="rId2" Type="http://schemas.openxmlformats.org/officeDocument/2006/relationships/hyperlink" Target="https://en.wikipedia.org/wiki/Firefighting" TargetMode="External"/><Relationship Id="rId1" Type="http://schemas.openxmlformats.org/officeDocument/2006/relationships/slideLayout" Target="../slideLayouts/slideLayout2.xml"/><Relationship Id="rId6" Type="http://schemas.openxmlformats.org/officeDocument/2006/relationships/hyperlink" Target="https://en.wikipedia.org/wiki/Prairie_restoration" TargetMode="External"/><Relationship Id="rId5" Type="http://schemas.openxmlformats.org/officeDocument/2006/relationships/hyperlink" Target="https://en.wikipedia.org/wiki/Farming" TargetMode="External"/><Relationship Id="rId10" Type="http://schemas.openxmlformats.org/officeDocument/2006/relationships/hyperlink" Target="https://en.wikipedia.org/wiki/Forester" TargetMode="External"/><Relationship Id="rId4" Type="http://schemas.openxmlformats.org/officeDocument/2006/relationships/hyperlink" Target="https://en.wikipedia.org/wiki/Forest_management" TargetMode="External"/><Relationship Id="rId9" Type="http://schemas.openxmlformats.org/officeDocument/2006/relationships/hyperlink" Target="https://en.wikipedia.org/wiki/Ecolog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shaonline.org/handbook/online/articles/gpm0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op3009vulcanquarry.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stop3009vulcanquarry.com/impacts/water-resources/"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hyperlink" Target="https://www.scientificamerican.com/article/fracking-can-contaminate-drinking-water/?redirect=1" TargetMode="External"/><Relationship Id="rId13" Type="http://schemas.openxmlformats.org/officeDocument/2006/relationships/hyperlink" Target="https://www.epa.gov/uog" TargetMode="External"/><Relationship Id="rId3" Type="http://schemas.openxmlformats.org/officeDocument/2006/relationships/hyperlink" Target="https://www.chevron.com/operations/shale" TargetMode="External"/><Relationship Id="rId7" Type="http://schemas.openxmlformats.org/officeDocument/2006/relationships/hyperlink" Target="https://www.greenpeace.org/usa/new-science-shows-fracking-contaminates-groundwater-yet-epa-still-muzzled-industry-pressure/" TargetMode="External"/><Relationship Id="rId12" Type="http://schemas.openxmlformats.org/officeDocument/2006/relationships/image" Target="../media/image15.jpg"/><Relationship Id="rId2" Type="http://schemas.openxmlformats.org/officeDocument/2006/relationships/hyperlink" Target="https://corporate.exxonmobil.com/en/Energy-and-environment/Tools-and-processes/Hydraulic-fracturing" TargetMode="External"/><Relationship Id="rId1" Type="http://schemas.openxmlformats.org/officeDocument/2006/relationships/slideLayout" Target="../slideLayouts/slideLayout5.xml"/><Relationship Id="rId6" Type="http://schemas.openxmlformats.org/officeDocument/2006/relationships/hyperlink" Target="https://www.shell.com/service/search.html#q=fracking" TargetMode="External"/><Relationship Id="rId11" Type="http://schemas.openxmlformats.org/officeDocument/2006/relationships/hyperlink" Target="http://www.nofrackingway.us/2014/02/21/exxon-ceo-supports-home-rule-opposes-fracking-in-his-back-yard/" TargetMode="External"/><Relationship Id="rId5" Type="http://schemas.openxmlformats.org/officeDocument/2006/relationships/hyperlink" Target="https://www.halliburton.com/en-US/search0.html?query=hydraulic%20fracturing" TargetMode="External"/><Relationship Id="rId10" Type="http://schemas.openxmlformats.org/officeDocument/2006/relationships/hyperlink" Target="http://oilandgasthreatmap.com/threat-map/" TargetMode="External"/><Relationship Id="rId4" Type="http://schemas.openxmlformats.org/officeDocument/2006/relationships/hyperlink" Target="http://www.conocophillips.com/search/?q=fracking" TargetMode="External"/><Relationship Id="rId9" Type="http://schemas.openxmlformats.org/officeDocument/2006/relationships/hyperlink" Target="https://earthjustice.org/features/texas-and-fracking" TargetMode="External"/><Relationship Id="rId14" Type="http://schemas.openxmlformats.org/officeDocument/2006/relationships/hyperlink" Target="https://earthquake.usgs.gov/research/induced/myths.ph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tsusinvasives.org/home/invasives-101/" TargetMode="External"/><Relationship Id="rId4" Type="http://schemas.openxmlformats.org/officeDocument/2006/relationships/hyperlink" Target="https://www.texasinvasives.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ationalgeographic.com/environment/global-warming/global-warming-effec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youtu.be/RkdbSxyXftc"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ncretenetwork.com/pervio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txwaterco.com/"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nbutexas.com/"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ZSPkcpGmflE" TargetMode="External"/><Relationship Id="rId2" Type="http://schemas.openxmlformats.org/officeDocument/2006/relationships/hyperlink" Target="https://youtu.be/tPK7kNH5Ae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0D406-03D0-4FDF-AD87-99BF82A890A8}"/>
              </a:ext>
            </a:extLst>
          </p:cNvPr>
          <p:cNvSpPr>
            <a:spLocks noGrp="1"/>
          </p:cNvSpPr>
          <p:nvPr>
            <p:ph type="ctrTitle"/>
          </p:nvPr>
        </p:nvSpPr>
        <p:spPr>
          <a:xfrm>
            <a:off x="731418" y="1418704"/>
            <a:ext cx="9312404" cy="2336644"/>
          </a:xfrm>
        </p:spPr>
        <p:txBody>
          <a:bodyPr>
            <a:noAutofit/>
          </a:bodyPr>
          <a:lstStyle/>
          <a:p>
            <a:br>
              <a:rPr lang="en-US" sz="3600" b="1" dirty="0"/>
            </a:br>
            <a:br>
              <a:rPr lang="en-US" sz="3600" b="1" dirty="0"/>
            </a:br>
            <a:r>
              <a:rPr lang="en-US" sz="3600" b="1" dirty="0"/>
              <a:t>2025 </a:t>
            </a:r>
            <a:r>
              <a:rPr lang="en-US" sz="3200" b="1" dirty="0"/>
              <a:t>Lindheimer Chapter</a:t>
            </a:r>
            <a:br>
              <a:rPr lang="en-US" sz="3200" b="1" dirty="0"/>
            </a:br>
            <a:r>
              <a:rPr lang="en-US" sz="2400" b="1" dirty="0" err="1"/>
              <a:t>Chapter</a:t>
            </a:r>
            <a:r>
              <a:rPr lang="en-US" sz="2400" b="1" dirty="0"/>
              <a:t> 7: </a:t>
            </a:r>
            <a:r>
              <a:rPr lang="en-US" sz="2400" dirty="0"/>
              <a:t>Natural Instruments of Watershed Change</a:t>
            </a:r>
            <a:br>
              <a:rPr lang="en-US" sz="3200" b="1" dirty="0"/>
            </a:br>
            <a:r>
              <a:rPr lang="en-US" sz="2400" b="1" dirty="0"/>
              <a:t>Chapter 8:   Human Caused Instruments of Watershed Change</a:t>
            </a:r>
            <a:br>
              <a:rPr lang="en-US" sz="2400" b="1" dirty="0"/>
            </a:br>
            <a:br>
              <a:rPr lang="en-US" sz="2400" b="1" dirty="0"/>
            </a:br>
            <a:endParaRPr lang="en-US" sz="2400" b="1" dirty="0"/>
          </a:p>
        </p:txBody>
      </p:sp>
      <p:sp>
        <p:nvSpPr>
          <p:cNvPr id="3" name="Subtitle 2">
            <a:extLst>
              <a:ext uri="{FF2B5EF4-FFF2-40B4-BE49-F238E27FC236}">
                <a16:creationId xmlns:a16="http://schemas.microsoft.com/office/drawing/2014/main" id="{96F8A966-D8BE-4381-938E-37AF94559931}"/>
              </a:ext>
            </a:extLst>
          </p:cNvPr>
          <p:cNvSpPr>
            <a:spLocks noGrp="1"/>
          </p:cNvSpPr>
          <p:nvPr>
            <p:ph type="subTitle" idx="1"/>
          </p:nvPr>
        </p:nvSpPr>
        <p:spPr>
          <a:xfrm>
            <a:off x="731418" y="3889538"/>
            <a:ext cx="5524176" cy="1549758"/>
          </a:xfrm>
        </p:spPr>
        <p:txBody>
          <a:bodyPr>
            <a:noAutofit/>
          </a:bodyPr>
          <a:lstStyle/>
          <a:p>
            <a:pPr algn="l"/>
            <a:r>
              <a:rPr lang="en-US" sz="2400" b="1" i="1" dirty="0"/>
              <a:t>Marilyn J McFarland</a:t>
            </a:r>
          </a:p>
          <a:p>
            <a:pPr algn="l"/>
            <a:r>
              <a:rPr lang="en-US" sz="2400" b="1" i="1" dirty="0"/>
              <a:t>Certified Texas Master Naturalist</a:t>
            </a:r>
          </a:p>
          <a:p>
            <a:pPr algn="l"/>
            <a:r>
              <a:rPr lang="en-US" sz="2400" b="1" i="1" dirty="0"/>
              <a:t>Certified Texas Waters Specialist</a:t>
            </a:r>
          </a:p>
        </p:txBody>
      </p:sp>
      <p:pic>
        <p:nvPicPr>
          <p:cNvPr id="5" name="Picture 4">
            <a:extLst>
              <a:ext uri="{FF2B5EF4-FFF2-40B4-BE49-F238E27FC236}">
                <a16:creationId xmlns:a16="http://schemas.microsoft.com/office/drawing/2014/main" id="{2784EA24-87AA-422E-B33F-0BBC15C01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391" y="282413"/>
            <a:ext cx="1891458" cy="1729992"/>
          </a:xfrm>
          <a:prstGeom prst="rect">
            <a:avLst/>
          </a:prstGeom>
        </p:spPr>
      </p:pic>
      <p:pic>
        <p:nvPicPr>
          <p:cNvPr id="7" name="Picture 6">
            <a:extLst>
              <a:ext uri="{FF2B5EF4-FFF2-40B4-BE49-F238E27FC236}">
                <a16:creationId xmlns:a16="http://schemas.microsoft.com/office/drawing/2014/main" id="{DBBA5747-EBA2-4634-8E04-7B5A1E067E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55525">
            <a:off x="10219368" y="3017962"/>
            <a:ext cx="2280377" cy="2545375"/>
          </a:xfrm>
          <a:prstGeom prst="rect">
            <a:avLst/>
          </a:prstGeom>
        </p:spPr>
      </p:pic>
    </p:spTree>
    <p:extLst>
      <p:ext uri="{BB962C8B-B14F-4D97-AF65-F5344CB8AC3E}">
        <p14:creationId xmlns:p14="http://schemas.microsoft.com/office/powerpoint/2010/main" val="1936412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6417-EA2B-4B6F-92B3-40B2145FFC72}"/>
              </a:ext>
            </a:extLst>
          </p:cNvPr>
          <p:cNvSpPr>
            <a:spLocks noGrp="1"/>
          </p:cNvSpPr>
          <p:nvPr>
            <p:ph type="title"/>
          </p:nvPr>
        </p:nvSpPr>
        <p:spPr>
          <a:xfrm>
            <a:off x="428655" y="320652"/>
            <a:ext cx="8596668" cy="660400"/>
          </a:xfrm>
        </p:spPr>
        <p:txBody>
          <a:bodyPr>
            <a:normAutofit/>
          </a:bodyPr>
          <a:lstStyle/>
          <a:p>
            <a:pPr algn="ctr"/>
            <a:r>
              <a:rPr lang="en-US" dirty="0"/>
              <a:t>NATURAL FLOW</a:t>
            </a:r>
          </a:p>
        </p:txBody>
      </p:sp>
      <p:sp>
        <p:nvSpPr>
          <p:cNvPr id="7" name="Content Placeholder 6">
            <a:extLst>
              <a:ext uri="{FF2B5EF4-FFF2-40B4-BE49-F238E27FC236}">
                <a16:creationId xmlns:a16="http://schemas.microsoft.com/office/drawing/2014/main" id="{06E06D19-08E1-4449-9F88-7FD634805831}"/>
              </a:ext>
            </a:extLst>
          </p:cNvPr>
          <p:cNvSpPr>
            <a:spLocks noGrp="1"/>
          </p:cNvSpPr>
          <p:nvPr>
            <p:ph sz="half" idx="2"/>
          </p:nvPr>
        </p:nvSpPr>
        <p:spPr>
          <a:xfrm>
            <a:off x="4975563" y="1592109"/>
            <a:ext cx="4914161" cy="4615039"/>
          </a:xfrm>
        </p:spPr>
        <p:txBody>
          <a:bodyPr>
            <a:normAutofit/>
          </a:bodyPr>
          <a:lstStyle/>
          <a:p>
            <a:pPr lvl="1"/>
            <a:endParaRPr lang="en-US" dirty="0"/>
          </a:p>
          <a:p>
            <a:pPr lvl="1"/>
            <a:endParaRPr lang="en-US" dirty="0"/>
          </a:p>
        </p:txBody>
      </p:sp>
      <p:sp>
        <p:nvSpPr>
          <p:cNvPr id="5" name="Content Placeholder 4">
            <a:extLst>
              <a:ext uri="{FF2B5EF4-FFF2-40B4-BE49-F238E27FC236}">
                <a16:creationId xmlns:a16="http://schemas.microsoft.com/office/drawing/2014/main" id="{D708B80F-71B9-4945-BFF7-79ADA0CBAB4C}"/>
              </a:ext>
            </a:extLst>
          </p:cNvPr>
          <p:cNvSpPr>
            <a:spLocks noGrp="1"/>
          </p:cNvSpPr>
          <p:nvPr>
            <p:ph sz="quarter" idx="4"/>
          </p:nvPr>
        </p:nvSpPr>
        <p:spPr>
          <a:xfrm>
            <a:off x="932155" y="1119854"/>
            <a:ext cx="9152878" cy="4339913"/>
          </a:xfrm>
        </p:spPr>
        <p:txBody>
          <a:bodyPr>
            <a:normAutofit/>
          </a:bodyPr>
          <a:lstStyle/>
          <a:p>
            <a:pPr marL="0" indent="0">
              <a:buNone/>
            </a:pPr>
            <a:r>
              <a:rPr lang="en-US" sz="2000" dirty="0"/>
              <a:t>NATURAL FLOW:  Variations in magnitude, frequency, duration, timing, and rate of change in flow conditions which then…</a:t>
            </a:r>
          </a:p>
          <a:p>
            <a:r>
              <a:rPr lang="en-US" sz="2200" dirty="0"/>
              <a:t>Move sediment, woody debris &amp; other materials downstream</a:t>
            </a:r>
          </a:p>
          <a:p>
            <a:r>
              <a:rPr lang="en-US" sz="2200" dirty="0"/>
              <a:t>Scour out vegetation</a:t>
            </a:r>
          </a:p>
          <a:p>
            <a:r>
              <a:rPr lang="en-US" sz="2200" dirty="0"/>
              <a:t>Transport seeds &amp; plants</a:t>
            </a:r>
          </a:p>
          <a:p>
            <a:r>
              <a:rPr lang="en-US" sz="2200" dirty="0"/>
              <a:t>Provide breeding conditions for aquatic organisms</a:t>
            </a:r>
          </a:p>
          <a:p>
            <a:r>
              <a:rPr lang="en-US" sz="2200" dirty="0"/>
              <a:t>Define &amp; organize the river ecosystem’s physical structure &amp; environment</a:t>
            </a:r>
          </a:p>
        </p:txBody>
      </p:sp>
      <p:sp>
        <p:nvSpPr>
          <p:cNvPr id="4" name="TextBox 3">
            <a:extLst>
              <a:ext uri="{FF2B5EF4-FFF2-40B4-BE49-F238E27FC236}">
                <a16:creationId xmlns:a16="http://schemas.microsoft.com/office/drawing/2014/main" id="{F5987F1F-923D-4FC7-8670-510672787A34}"/>
              </a:ext>
            </a:extLst>
          </p:cNvPr>
          <p:cNvSpPr txBox="1"/>
          <p:nvPr/>
        </p:nvSpPr>
        <p:spPr>
          <a:xfrm>
            <a:off x="9800947" y="399495"/>
            <a:ext cx="2170590" cy="646331"/>
          </a:xfrm>
          <a:prstGeom prst="rect">
            <a:avLst/>
          </a:prstGeom>
          <a:solidFill>
            <a:schemeClr val="bg1"/>
          </a:solidFill>
        </p:spPr>
        <p:txBody>
          <a:bodyPr wrap="square" rtlCol="0">
            <a:spAutoFit/>
          </a:bodyPr>
          <a:lstStyle/>
          <a:p>
            <a:r>
              <a:rPr lang="en-US" i="1" u="sng" dirty="0"/>
              <a:t>Goodbye to a River </a:t>
            </a:r>
            <a:r>
              <a:rPr lang="en-US" dirty="0"/>
              <a:t> by John Graves</a:t>
            </a:r>
          </a:p>
        </p:txBody>
      </p:sp>
    </p:spTree>
    <p:extLst>
      <p:ext uri="{BB962C8B-B14F-4D97-AF65-F5344CB8AC3E}">
        <p14:creationId xmlns:p14="http://schemas.microsoft.com/office/powerpoint/2010/main" val="263309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CDAE-4CB2-4FAE-B756-BD1023D4786D}"/>
              </a:ext>
            </a:extLst>
          </p:cNvPr>
          <p:cNvSpPr>
            <a:spLocks noGrp="1"/>
          </p:cNvSpPr>
          <p:nvPr>
            <p:ph type="title"/>
          </p:nvPr>
        </p:nvSpPr>
        <p:spPr>
          <a:xfrm>
            <a:off x="677334" y="236630"/>
            <a:ext cx="8596668" cy="580008"/>
          </a:xfrm>
        </p:spPr>
        <p:txBody>
          <a:bodyPr>
            <a:normAutofit fontScale="90000"/>
          </a:bodyPr>
          <a:lstStyle/>
          <a:p>
            <a:r>
              <a:rPr lang="en-US" dirty="0"/>
              <a:t>2. Agriculture/Timber Harvest</a:t>
            </a:r>
          </a:p>
        </p:txBody>
      </p:sp>
      <p:sp>
        <p:nvSpPr>
          <p:cNvPr id="7" name="Content Placeholder 6">
            <a:extLst>
              <a:ext uri="{FF2B5EF4-FFF2-40B4-BE49-F238E27FC236}">
                <a16:creationId xmlns:a16="http://schemas.microsoft.com/office/drawing/2014/main" id="{B13C3101-5B0B-42C4-A2F3-DFED11B81F12}"/>
              </a:ext>
            </a:extLst>
          </p:cNvPr>
          <p:cNvSpPr>
            <a:spLocks noGrp="1"/>
          </p:cNvSpPr>
          <p:nvPr>
            <p:ph idx="1"/>
          </p:nvPr>
        </p:nvSpPr>
        <p:spPr>
          <a:xfrm>
            <a:off x="490903" y="944348"/>
            <a:ext cx="8596668" cy="5677021"/>
          </a:xfrm>
        </p:spPr>
        <p:txBody>
          <a:bodyPr>
            <a:normAutofit/>
          </a:bodyPr>
          <a:lstStyle/>
          <a:p>
            <a:r>
              <a:rPr lang="en-US" sz="2400" dirty="0"/>
              <a:t>Land clearing/timber harvest – Allows erosion, run-off; creates land instabilities (e.g. Oso, Washington)</a:t>
            </a:r>
          </a:p>
          <a:p>
            <a:r>
              <a:rPr lang="en-US" sz="2400" dirty="0"/>
              <a:t>Soil tillage – Removes anchoring plants, disrupts beneath soil communities needed for supporting services functions</a:t>
            </a:r>
          </a:p>
          <a:p>
            <a:r>
              <a:rPr lang="en-US" sz="2400" dirty="0"/>
              <a:t>Grazing – Shift grassland vegetation to dominance  by inedible species; denudes &amp; degrades stream banks; increases bacteria load from manure (wildlife)</a:t>
            </a:r>
          </a:p>
          <a:p>
            <a:r>
              <a:rPr lang="en-US" sz="2400" dirty="0"/>
              <a:t>Fertilizers – Oversupply of NO</a:t>
            </a:r>
            <a:r>
              <a:rPr lang="en-US" sz="2400" baseline="30000" dirty="0"/>
              <a:t>3</a:t>
            </a:r>
            <a:r>
              <a:rPr lang="en-US" sz="2400" dirty="0"/>
              <a:t>, PO</a:t>
            </a:r>
            <a:r>
              <a:rPr lang="en-US" sz="2400" baseline="30000" dirty="0"/>
              <a:t>4</a:t>
            </a:r>
            <a:r>
              <a:rPr lang="en-US" sz="2400" dirty="0"/>
              <a:t> with increased primary production (eutrophication) &amp; depletion of dissolved O</a:t>
            </a:r>
            <a:r>
              <a:rPr lang="en-US" sz="2400" baseline="30000" dirty="0"/>
              <a:t>2</a:t>
            </a:r>
            <a:r>
              <a:rPr lang="en-US" sz="2400" dirty="0"/>
              <a:t> d/t decomposition of excess organic matter</a:t>
            </a:r>
          </a:p>
          <a:p>
            <a:r>
              <a:rPr lang="en-US" sz="2400" dirty="0"/>
              <a:t>Pesticides – Introduce toxins into the water supply; kills outright, or destroys the food chain</a:t>
            </a:r>
          </a:p>
          <a:p>
            <a:r>
              <a:rPr lang="en-US" sz="2400" dirty="0"/>
              <a:t>Irrigation practices – Dewater streams</a:t>
            </a:r>
          </a:p>
          <a:p>
            <a:endParaRPr lang="en-US" sz="2400" dirty="0"/>
          </a:p>
          <a:p>
            <a:endParaRPr lang="en-US" dirty="0"/>
          </a:p>
        </p:txBody>
      </p:sp>
    </p:spTree>
    <p:extLst>
      <p:ext uri="{BB962C8B-B14F-4D97-AF65-F5344CB8AC3E}">
        <p14:creationId xmlns:p14="http://schemas.microsoft.com/office/powerpoint/2010/main" val="260583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5EE03A-12CB-4AB5-8A93-7DD02555FE84}"/>
              </a:ext>
            </a:extLst>
          </p:cNvPr>
          <p:cNvSpPr>
            <a:spLocks noGrp="1"/>
          </p:cNvSpPr>
          <p:nvPr>
            <p:ph type="title"/>
          </p:nvPr>
        </p:nvSpPr>
        <p:spPr>
          <a:xfrm>
            <a:off x="228600" y="221874"/>
            <a:ext cx="4303262" cy="1082492"/>
          </a:xfrm>
        </p:spPr>
        <p:txBody>
          <a:bodyPr>
            <a:normAutofit/>
          </a:bodyPr>
          <a:lstStyle/>
          <a:p>
            <a:r>
              <a:rPr lang="en-US" dirty="0"/>
              <a:t>Oso, Washington at the</a:t>
            </a:r>
            <a:br>
              <a:rPr lang="en-US" dirty="0"/>
            </a:br>
            <a:r>
              <a:rPr lang="en-US" dirty="0"/>
              <a:t>Stillaguamish River</a:t>
            </a:r>
            <a:br>
              <a:rPr lang="en-US" dirty="0"/>
            </a:br>
            <a:r>
              <a:rPr lang="en-US" dirty="0"/>
              <a:t>Before and After Mud Slide of 2014</a:t>
            </a:r>
          </a:p>
        </p:txBody>
      </p:sp>
      <p:sp>
        <p:nvSpPr>
          <p:cNvPr id="10" name="Text Placeholder 9">
            <a:extLst>
              <a:ext uri="{FF2B5EF4-FFF2-40B4-BE49-F238E27FC236}">
                <a16:creationId xmlns:a16="http://schemas.microsoft.com/office/drawing/2014/main" id="{710BC6D9-6967-4263-B25A-80DAC14E375D}"/>
              </a:ext>
            </a:extLst>
          </p:cNvPr>
          <p:cNvSpPr>
            <a:spLocks noGrp="1"/>
          </p:cNvSpPr>
          <p:nvPr>
            <p:ph type="body" sz="half" idx="2"/>
          </p:nvPr>
        </p:nvSpPr>
        <p:spPr>
          <a:xfrm>
            <a:off x="228600" y="1721223"/>
            <a:ext cx="4303262" cy="3617259"/>
          </a:xfrm>
        </p:spPr>
        <p:txBody>
          <a:bodyPr>
            <a:noAutofit/>
          </a:bodyPr>
          <a:lstStyle/>
          <a:p>
            <a:pPr marL="342900" indent="-342900">
              <a:buFont typeface="Wingdings" panose="05000000000000000000" pitchFamily="2" charset="2"/>
              <a:buChar char="v"/>
            </a:pPr>
            <a:r>
              <a:rPr lang="en-US" sz="2000" dirty="0"/>
              <a:t>The mud, soil and rock debris covered an area 1,500 ft long, 4,400 ft wide and deposited debris 30 to 70 ft deep. </a:t>
            </a:r>
          </a:p>
          <a:p>
            <a:pPr marL="342900" indent="-342900">
              <a:buFont typeface="Wingdings" panose="05000000000000000000" pitchFamily="2" charset="2"/>
              <a:buChar char="v"/>
            </a:pPr>
            <a:r>
              <a:rPr lang="en-US" sz="2000" dirty="0"/>
              <a:t>200% of normal rainfall during the 45 days prior in a clear-cut area</a:t>
            </a:r>
          </a:p>
          <a:p>
            <a:pPr marL="342900" indent="-342900">
              <a:buFont typeface="Wingdings" panose="05000000000000000000" pitchFamily="2" charset="2"/>
              <a:buChar char="v"/>
            </a:pPr>
            <a:r>
              <a:rPr lang="en-US" sz="2000" dirty="0"/>
              <a:t>43 dead</a:t>
            </a:r>
          </a:p>
          <a:p>
            <a:pPr marL="342900" indent="-342900">
              <a:buFont typeface="Wingdings" panose="05000000000000000000" pitchFamily="2" charset="2"/>
              <a:buChar char="v"/>
            </a:pPr>
            <a:r>
              <a:rPr lang="en-US" sz="2000" dirty="0"/>
              <a:t>49 structures destroyed</a:t>
            </a:r>
          </a:p>
          <a:p>
            <a:pPr marL="342900" indent="-342900">
              <a:buFontTx/>
              <a:buChar char="-"/>
            </a:pPr>
            <a:endParaRPr lang="en-US" sz="2000" dirty="0"/>
          </a:p>
        </p:txBody>
      </p:sp>
      <p:pic>
        <p:nvPicPr>
          <p:cNvPr id="15" name="Picture 14">
            <a:extLst>
              <a:ext uri="{FF2B5EF4-FFF2-40B4-BE49-F238E27FC236}">
                <a16:creationId xmlns:a16="http://schemas.microsoft.com/office/drawing/2014/main" id="{8554B86E-C75A-4805-9471-9E32D6E13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402" y="95250"/>
            <a:ext cx="6667500" cy="6667500"/>
          </a:xfrm>
          <a:prstGeom prst="rect">
            <a:avLst/>
          </a:prstGeom>
        </p:spPr>
      </p:pic>
    </p:spTree>
    <p:extLst>
      <p:ext uri="{BB962C8B-B14F-4D97-AF65-F5344CB8AC3E}">
        <p14:creationId xmlns:p14="http://schemas.microsoft.com/office/powerpoint/2010/main" val="149617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64C698-A776-4535-88F2-A2C32EB40D34}"/>
              </a:ext>
            </a:extLst>
          </p:cNvPr>
          <p:cNvSpPr>
            <a:spLocks noGrp="1"/>
          </p:cNvSpPr>
          <p:nvPr>
            <p:ph type="title"/>
          </p:nvPr>
        </p:nvSpPr>
        <p:spPr>
          <a:xfrm>
            <a:off x="677334" y="206188"/>
            <a:ext cx="8596668" cy="1219200"/>
          </a:xfrm>
        </p:spPr>
        <p:txBody>
          <a:bodyPr>
            <a:normAutofit fontScale="90000"/>
          </a:bodyPr>
          <a:lstStyle/>
          <a:p>
            <a:r>
              <a:rPr lang="en-US" dirty="0"/>
              <a:t>3. Urbanization:  Watershed Imperviousness*</a:t>
            </a:r>
            <a:br>
              <a:rPr lang="en-US" dirty="0"/>
            </a:br>
            <a:r>
              <a:rPr lang="en-US" dirty="0"/>
              <a:t>	*</a:t>
            </a:r>
            <a:r>
              <a:rPr lang="en-US" sz="2200" dirty="0"/>
              <a:t>More severe hydrologic effects than ag or timber harvest</a:t>
            </a:r>
            <a:br>
              <a:rPr lang="en-US" sz="2200" dirty="0"/>
            </a:br>
            <a:endParaRPr lang="en-US" sz="2200" dirty="0"/>
          </a:p>
        </p:txBody>
      </p:sp>
      <p:sp>
        <p:nvSpPr>
          <p:cNvPr id="9" name="Content Placeholder 8">
            <a:extLst>
              <a:ext uri="{FF2B5EF4-FFF2-40B4-BE49-F238E27FC236}">
                <a16:creationId xmlns:a16="http://schemas.microsoft.com/office/drawing/2014/main" id="{F9C8A86D-5537-4E54-9766-B1A786BAC7B3}"/>
              </a:ext>
            </a:extLst>
          </p:cNvPr>
          <p:cNvSpPr>
            <a:spLocks noGrp="1"/>
          </p:cNvSpPr>
          <p:nvPr>
            <p:ph idx="1"/>
          </p:nvPr>
        </p:nvSpPr>
        <p:spPr>
          <a:xfrm>
            <a:off x="677334" y="1425388"/>
            <a:ext cx="10093760" cy="4804233"/>
          </a:xfrm>
        </p:spPr>
        <p:txBody>
          <a:bodyPr>
            <a:normAutofit/>
          </a:bodyPr>
          <a:lstStyle/>
          <a:p>
            <a:r>
              <a:rPr lang="en-US" sz="2400" dirty="0"/>
              <a:t>Replaces watershed vegetation with impermeable surfaces increasing floods, surface run-off</a:t>
            </a:r>
          </a:p>
          <a:p>
            <a:pPr lvl="1"/>
            <a:r>
              <a:rPr lang="en-US" sz="2400" dirty="0"/>
              <a:t>25% impervious surface creates a 100 year flood every 5 years</a:t>
            </a:r>
          </a:p>
          <a:p>
            <a:pPr lvl="1"/>
            <a:r>
              <a:rPr lang="en-US" sz="2400" dirty="0"/>
              <a:t>38% impervious surface = 100 year flood every 2.5 years</a:t>
            </a:r>
          </a:p>
          <a:p>
            <a:pPr lvl="1"/>
            <a:r>
              <a:rPr lang="en-US" sz="2400" dirty="0"/>
              <a:t>65% impervious surface = 100 year flood annually </a:t>
            </a:r>
          </a:p>
          <a:p>
            <a:r>
              <a:rPr lang="en-US" sz="2400" dirty="0"/>
              <a:t>Channelization of streams increases velocity, flooding &amp; erosion downstream</a:t>
            </a:r>
          </a:p>
          <a:p>
            <a:r>
              <a:rPr lang="en-US" sz="2400" dirty="0"/>
              <a:t>Contaminants</a:t>
            </a:r>
          </a:p>
          <a:p>
            <a:r>
              <a:rPr lang="en-US" sz="2400" dirty="0"/>
              <a:t>Increased need for water by growing population</a:t>
            </a:r>
          </a:p>
        </p:txBody>
      </p:sp>
    </p:spTree>
    <p:extLst>
      <p:ext uri="{BB962C8B-B14F-4D97-AF65-F5344CB8AC3E}">
        <p14:creationId xmlns:p14="http://schemas.microsoft.com/office/powerpoint/2010/main" val="392983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B2385B-D193-4CC7-8970-3CA8D8FAD5A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37882" y="266700"/>
            <a:ext cx="9404402" cy="6174441"/>
          </a:xfrm>
        </p:spPr>
      </p:pic>
      <p:sp>
        <p:nvSpPr>
          <p:cNvPr id="10" name="TextBox 9">
            <a:extLst>
              <a:ext uri="{FF2B5EF4-FFF2-40B4-BE49-F238E27FC236}">
                <a16:creationId xmlns:a16="http://schemas.microsoft.com/office/drawing/2014/main" id="{989F9D88-E9AE-4366-A912-8907C9B24DD0}"/>
              </a:ext>
            </a:extLst>
          </p:cNvPr>
          <p:cNvSpPr txBox="1"/>
          <p:nvPr/>
        </p:nvSpPr>
        <p:spPr>
          <a:xfrm>
            <a:off x="6096000" y="4061012"/>
            <a:ext cx="3846284" cy="646331"/>
          </a:xfrm>
          <a:prstGeom prst="rect">
            <a:avLst/>
          </a:prstGeom>
          <a:solidFill>
            <a:schemeClr val="bg1"/>
          </a:solidFill>
        </p:spPr>
        <p:txBody>
          <a:bodyPr wrap="square" rtlCol="0">
            <a:spAutoFit/>
          </a:bodyPr>
          <a:lstStyle/>
          <a:p>
            <a:r>
              <a:rPr lang="en-US" dirty="0"/>
              <a:t>Guadalupe River in New Braunfels 10/31/2015</a:t>
            </a:r>
          </a:p>
        </p:txBody>
      </p:sp>
    </p:spTree>
    <p:extLst>
      <p:ext uri="{BB962C8B-B14F-4D97-AF65-F5344CB8AC3E}">
        <p14:creationId xmlns:p14="http://schemas.microsoft.com/office/powerpoint/2010/main" val="408994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85BF20-41F8-4742-8130-79507F42F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81" y="542521"/>
            <a:ext cx="10701588" cy="6019643"/>
          </a:xfrm>
          <a:prstGeom prst="rect">
            <a:avLst/>
          </a:prstGeom>
        </p:spPr>
      </p:pic>
      <p:sp>
        <p:nvSpPr>
          <p:cNvPr id="3" name="TextBox 2">
            <a:extLst>
              <a:ext uri="{FF2B5EF4-FFF2-40B4-BE49-F238E27FC236}">
                <a16:creationId xmlns:a16="http://schemas.microsoft.com/office/drawing/2014/main" id="{5F5CDEF2-7906-40EB-86F5-A6062A39F940}"/>
              </a:ext>
            </a:extLst>
          </p:cNvPr>
          <p:cNvSpPr txBox="1"/>
          <p:nvPr/>
        </p:nvSpPr>
        <p:spPr>
          <a:xfrm>
            <a:off x="7433843" y="5406590"/>
            <a:ext cx="3805518" cy="646331"/>
          </a:xfrm>
          <a:prstGeom prst="rect">
            <a:avLst/>
          </a:prstGeom>
          <a:solidFill>
            <a:schemeClr val="bg1"/>
          </a:solidFill>
        </p:spPr>
        <p:txBody>
          <a:bodyPr wrap="square" rtlCol="0">
            <a:spAutoFit/>
          </a:bodyPr>
          <a:lstStyle/>
          <a:p>
            <a:r>
              <a:rPr lang="en-US" dirty="0"/>
              <a:t>Guadalupe River – New Braunfels</a:t>
            </a:r>
          </a:p>
          <a:p>
            <a:r>
              <a:rPr lang="en-US" dirty="0"/>
              <a:t>10/31/2015</a:t>
            </a:r>
          </a:p>
        </p:txBody>
      </p:sp>
    </p:spTree>
    <p:extLst>
      <p:ext uri="{BB962C8B-B14F-4D97-AF65-F5344CB8AC3E}">
        <p14:creationId xmlns:p14="http://schemas.microsoft.com/office/powerpoint/2010/main" val="236205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35C8B4-E6A2-4A64-A583-F5D26B056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7" y="226732"/>
            <a:ext cx="11491566" cy="6404535"/>
          </a:xfrm>
          <a:prstGeom prst="rect">
            <a:avLst/>
          </a:prstGeom>
        </p:spPr>
      </p:pic>
    </p:spTree>
    <p:extLst>
      <p:ext uri="{BB962C8B-B14F-4D97-AF65-F5344CB8AC3E}">
        <p14:creationId xmlns:p14="http://schemas.microsoft.com/office/powerpoint/2010/main" val="339740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8A305-2F5A-44E9-A31E-BEF884A30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52" y="309282"/>
            <a:ext cx="4554818" cy="6118412"/>
          </a:xfrm>
          <a:prstGeom prst="rect">
            <a:avLst/>
          </a:prstGeom>
        </p:spPr>
      </p:pic>
      <p:sp>
        <p:nvSpPr>
          <p:cNvPr id="4" name="Rectangle 3">
            <a:extLst>
              <a:ext uri="{FF2B5EF4-FFF2-40B4-BE49-F238E27FC236}">
                <a16:creationId xmlns:a16="http://schemas.microsoft.com/office/drawing/2014/main" id="{D2876ED9-4EAF-4306-A3DE-4A85A5059EEF}"/>
              </a:ext>
            </a:extLst>
          </p:cNvPr>
          <p:cNvSpPr/>
          <p:nvPr/>
        </p:nvSpPr>
        <p:spPr>
          <a:xfrm>
            <a:off x="5618713" y="608711"/>
            <a:ext cx="4903907" cy="646331"/>
          </a:xfrm>
          <a:prstGeom prst="rect">
            <a:avLst/>
          </a:prstGeom>
        </p:spPr>
        <p:txBody>
          <a:bodyPr wrap="none">
            <a:spAutoFit/>
          </a:bodyPr>
          <a:lstStyle/>
          <a:p>
            <a:r>
              <a:rPr lang="en-US" dirty="0">
                <a:solidFill>
                  <a:srgbClr val="000000"/>
                </a:solidFill>
                <a:latin typeface="HelveticaNeueLTPro-Roman"/>
              </a:rPr>
              <a:t>San Antonio River July 2012</a:t>
            </a:r>
          </a:p>
          <a:p>
            <a:r>
              <a:rPr lang="en-US" dirty="0">
                <a:solidFill>
                  <a:srgbClr val="000000"/>
                </a:solidFill>
                <a:latin typeface="HelveticaNeueLTPro-Roman"/>
              </a:rPr>
              <a:t>Embassy Suites Riverwalk, 125 E. Houston St</a:t>
            </a:r>
          </a:p>
        </p:txBody>
      </p:sp>
    </p:spTree>
    <p:extLst>
      <p:ext uri="{BB962C8B-B14F-4D97-AF65-F5344CB8AC3E}">
        <p14:creationId xmlns:p14="http://schemas.microsoft.com/office/powerpoint/2010/main" val="7428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5E3F-4189-4A9E-9EFF-C3DEF0F1FFFD}"/>
              </a:ext>
            </a:extLst>
          </p:cNvPr>
          <p:cNvSpPr>
            <a:spLocks noGrp="1"/>
          </p:cNvSpPr>
          <p:nvPr>
            <p:ph type="title"/>
          </p:nvPr>
        </p:nvSpPr>
        <p:spPr>
          <a:xfrm>
            <a:off x="345641" y="152399"/>
            <a:ext cx="8596668" cy="2433145"/>
          </a:xfrm>
        </p:spPr>
        <p:txBody>
          <a:bodyPr>
            <a:normAutofit/>
          </a:bodyPr>
          <a:lstStyle/>
          <a:p>
            <a:r>
              <a:rPr lang="en-US" dirty="0"/>
              <a:t>4. Fire Suppression </a:t>
            </a:r>
            <a:r>
              <a:rPr lang="en-US" sz="1800" b="1" dirty="0"/>
              <a:t>Wildfire suppression</a:t>
            </a:r>
            <a:r>
              <a:rPr lang="en-US" sz="1800" dirty="0"/>
              <a:t> is a range of </a:t>
            </a:r>
            <a:r>
              <a:rPr lang="en-US" sz="1800" dirty="0">
                <a:hlinkClick r:id="rId2" tooltip="Firefighting"/>
              </a:rPr>
              <a:t>firefighting</a:t>
            </a:r>
            <a:r>
              <a:rPr lang="en-US" sz="1800" dirty="0"/>
              <a:t> tactics used to suppress </a:t>
            </a:r>
            <a:r>
              <a:rPr lang="en-US" sz="1800" dirty="0">
                <a:hlinkClick r:id="rId3" tooltip="Wildfire"/>
              </a:rPr>
              <a:t>wildfires</a:t>
            </a:r>
            <a:r>
              <a:rPr lang="en-US" sz="1800" dirty="0"/>
              <a:t>. Wildfire suppression also addresses the issues of the wildland-urban interface, where populated areas border with wild land areas. </a:t>
            </a:r>
          </a:p>
        </p:txBody>
      </p:sp>
      <p:sp>
        <p:nvSpPr>
          <p:cNvPr id="3" name="Content Placeholder 2">
            <a:extLst>
              <a:ext uri="{FF2B5EF4-FFF2-40B4-BE49-F238E27FC236}">
                <a16:creationId xmlns:a16="http://schemas.microsoft.com/office/drawing/2014/main" id="{7082741C-1AD0-45EA-B070-1BF3E196ECC5}"/>
              </a:ext>
            </a:extLst>
          </p:cNvPr>
          <p:cNvSpPr>
            <a:spLocks noGrp="1"/>
          </p:cNvSpPr>
          <p:nvPr>
            <p:ph idx="1"/>
          </p:nvPr>
        </p:nvSpPr>
        <p:spPr>
          <a:xfrm>
            <a:off x="227356" y="1626367"/>
            <a:ext cx="10550960" cy="3453576"/>
          </a:xfrm>
        </p:spPr>
        <p:txBody>
          <a:bodyPr>
            <a:normAutofit/>
          </a:bodyPr>
          <a:lstStyle/>
          <a:p>
            <a:r>
              <a:rPr lang="en-US" sz="2400" dirty="0"/>
              <a:t>Practice resulted in increase in fuel accumulation due to woody species overgrowth</a:t>
            </a:r>
          </a:p>
          <a:p>
            <a:r>
              <a:rPr lang="en-US" sz="2400" dirty="0"/>
              <a:t>Prescribed burn:  A </a:t>
            </a:r>
            <a:r>
              <a:rPr lang="en-US" sz="2400" b="1" dirty="0"/>
              <a:t>controlled</a:t>
            </a:r>
            <a:r>
              <a:rPr lang="en-US" sz="2400" dirty="0"/>
              <a:t> or </a:t>
            </a:r>
            <a:r>
              <a:rPr lang="en-US" sz="2400" b="1" dirty="0"/>
              <a:t>prescribed burn </a:t>
            </a:r>
            <a:r>
              <a:rPr lang="en-US" sz="2400" dirty="0"/>
              <a:t>is a </a:t>
            </a:r>
            <a:r>
              <a:rPr lang="en-US" sz="2400" dirty="0">
                <a:hlinkClick r:id="rId3" tooltip="Wildfire"/>
              </a:rPr>
              <a:t>wildfire</a:t>
            </a:r>
            <a:r>
              <a:rPr lang="en-US" sz="2400" dirty="0"/>
              <a:t> set intentionally for purposes of </a:t>
            </a:r>
            <a:r>
              <a:rPr lang="en-US" sz="2400" dirty="0">
                <a:hlinkClick r:id="rId4" tooltip="Forest management"/>
              </a:rPr>
              <a:t>forest management</a:t>
            </a:r>
            <a:r>
              <a:rPr lang="en-US" sz="2400" dirty="0"/>
              <a:t>, </a:t>
            </a:r>
            <a:r>
              <a:rPr lang="en-US" sz="2400" u="sng" dirty="0">
                <a:hlinkClick r:id="rId5" tooltip="Farming"/>
              </a:rPr>
              <a:t>farming</a:t>
            </a:r>
            <a:r>
              <a:rPr lang="en-US" sz="2400" dirty="0"/>
              <a:t>, </a:t>
            </a:r>
            <a:r>
              <a:rPr lang="en-US" sz="2400" dirty="0">
                <a:hlinkClick r:id="rId6" tooltip="Prairie restoration"/>
              </a:rPr>
              <a:t>prairie restoration</a:t>
            </a:r>
            <a:r>
              <a:rPr lang="en-US" sz="2400" dirty="0"/>
              <a:t> or </a:t>
            </a:r>
            <a:r>
              <a:rPr lang="en-US" sz="2400" dirty="0">
                <a:hlinkClick r:id="rId7" tooltip="Greenhouse gas"/>
              </a:rPr>
              <a:t>greenhouse gas</a:t>
            </a:r>
            <a:r>
              <a:rPr lang="en-US" sz="2400" dirty="0"/>
              <a:t> abatement, to decrease the likelihood of serious hotter fires</a:t>
            </a:r>
          </a:p>
          <a:p>
            <a:r>
              <a:rPr lang="en-US" sz="2400" dirty="0">
                <a:hlinkClick r:id="rId8" tooltip="Fire"/>
              </a:rPr>
              <a:t>Fire</a:t>
            </a:r>
            <a:r>
              <a:rPr lang="en-US" sz="2400" dirty="0"/>
              <a:t> is a natural part of both forest and grassland </a:t>
            </a:r>
            <a:r>
              <a:rPr lang="en-US" sz="2400" dirty="0">
                <a:hlinkClick r:id="rId9" tooltip="Ecology"/>
              </a:rPr>
              <a:t>ecology</a:t>
            </a:r>
            <a:r>
              <a:rPr lang="en-US" sz="2400" dirty="0"/>
              <a:t> and controlled fire can be a tool for </a:t>
            </a:r>
            <a:r>
              <a:rPr lang="en-US" sz="2400" dirty="0">
                <a:hlinkClick r:id="rId10" tooltip="Forester"/>
              </a:rPr>
              <a:t>foresters</a:t>
            </a:r>
            <a:r>
              <a:rPr lang="en-US" sz="2400" dirty="0"/>
              <a:t>.</a:t>
            </a:r>
            <a:endParaRPr lang="en-US" sz="2200" dirty="0"/>
          </a:p>
          <a:p>
            <a:endParaRPr lang="en-US" sz="2400" dirty="0"/>
          </a:p>
          <a:p>
            <a:pPr lvl="1"/>
            <a:endParaRPr lang="en-US" sz="2200" dirty="0"/>
          </a:p>
        </p:txBody>
      </p:sp>
    </p:spTree>
    <p:extLst>
      <p:ext uri="{BB962C8B-B14F-4D97-AF65-F5344CB8AC3E}">
        <p14:creationId xmlns:p14="http://schemas.microsoft.com/office/powerpoint/2010/main" val="240964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99D3-4D0D-44D0-81F1-BBFD1632B4BA}"/>
              </a:ext>
            </a:extLst>
          </p:cNvPr>
          <p:cNvSpPr>
            <a:spLocks noGrp="1"/>
          </p:cNvSpPr>
          <p:nvPr>
            <p:ph type="title"/>
          </p:nvPr>
        </p:nvSpPr>
        <p:spPr>
          <a:xfrm>
            <a:off x="448734" y="172571"/>
            <a:ext cx="4956984" cy="640976"/>
          </a:xfrm>
        </p:spPr>
        <p:txBody>
          <a:bodyPr/>
          <a:lstStyle/>
          <a:p>
            <a:pPr algn="ctr"/>
            <a:r>
              <a:rPr lang="en-US" dirty="0"/>
              <a:t>Bastrop State Park Fire</a:t>
            </a:r>
          </a:p>
        </p:txBody>
      </p:sp>
      <p:sp>
        <p:nvSpPr>
          <p:cNvPr id="3" name="Content Placeholder 2">
            <a:extLst>
              <a:ext uri="{FF2B5EF4-FFF2-40B4-BE49-F238E27FC236}">
                <a16:creationId xmlns:a16="http://schemas.microsoft.com/office/drawing/2014/main" id="{A43C7E18-9A36-471A-A4DB-EB5E85B2F312}"/>
              </a:ext>
            </a:extLst>
          </p:cNvPr>
          <p:cNvSpPr>
            <a:spLocks noGrp="1"/>
          </p:cNvSpPr>
          <p:nvPr>
            <p:ph idx="1"/>
          </p:nvPr>
        </p:nvSpPr>
        <p:spPr>
          <a:xfrm>
            <a:off x="215151" y="2212041"/>
            <a:ext cx="4782171" cy="1943100"/>
          </a:xfrm>
        </p:spPr>
        <p:txBody>
          <a:bodyPr>
            <a:normAutofit/>
          </a:bodyPr>
          <a:lstStyle/>
          <a:p>
            <a:r>
              <a:rPr lang="en-US" sz="2400" dirty="0"/>
              <a:t>September 4, 2011</a:t>
            </a:r>
          </a:p>
          <a:p>
            <a:r>
              <a:rPr lang="en-US" sz="2400" dirty="0"/>
              <a:t>High winds + </a:t>
            </a:r>
            <a:r>
              <a:rPr lang="en-US" sz="2400" u="sng" dirty="0"/>
              <a:t>extreme fuel accumulation </a:t>
            </a:r>
            <a:r>
              <a:rPr lang="en-US" sz="2400" dirty="0"/>
              <a:t>= high intensity crown fire</a:t>
            </a:r>
          </a:p>
          <a:p>
            <a:endParaRPr lang="en-US" sz="2000" dirty="0"/>
          </a:p>
        </p:txBody>
      </p:sp>
      <p:pic>
        <p:nvPicPr>
          <p:cNvPr id="5" name="Picture 4">
            <a:extLst>
              <a:ext uri="{FF2B5EF4-FFF2-40B4-BE49-F238E27FC236}">
                <a16:creationId xmlns:a16="http://schemas.microsoft.com/office/drawing/2014/main" id="{278F7C9B-F5F3-4A8A-96A3-BD60C3D1F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322" y="813547"/>
            <a:ext cx="6974542" cy="5230906"/>
          </a:xfrm>
          <a:prstGeom prst="rect">
            <a:avLst/>
          </a:prstGeom>
        </p:spPr>
      </p:pic>
    </p:spTree>
    <p:extLst>
      <p:ext uri="{BB962C8B-B14F-4D97-AF65-F5344CB8AC3E}">
        <p14:creationId xmlns:p14="http://schemas.microsoft.com/office/powerpoint/2010/main" val="334648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431F-7423-D180-D72B-9CD5FF12ABD5}"/>
              </a:ext>
            </a:extLst>
          </p:cNvPr>
          <p:cNvSpPr>
            <a:spLocks noGrp="1"/>
          </p:cNvSpPr>
          <p:nvPr>
            <p:ph type="title"/>
          </p:nvPr>
        </p:nvSpPr>
        <p:spPr/>
        <p:txBody>
          <a:bodyPr/>
          <a:lstStyle/>
          <a:p>
            <a:r>
              <a:rPr lang="en-US" dirty="0"/>
              <a:t>Chapter 7: Natural Instruments of Watershed Change</a:t>
            </a:r>
          </a:p>
        </p:txBody>
      </p:sp>
      <p:sp>
        <p:nvSpPr>
          <p:cNvPr id="3" name="Content Placeholder 2">
            <a:extLst>
              <a:ext uri="{FF2B5EF4-FFF2-40B4-BE49-F238E27FC236}">
                <a16:creationId xmlns:a16="http://schemas.microsoft.com/office/drawing/2014/main" id="{5FE69A7E-1F2C-64A6-7CA3-DA3F9DE6B725}"/>
              </a:ext>
            </a:extLst>
          </p:cNvPr>
          <p:cNvSpPr>
            <a:spLocks noGrp="1"/>
          </p:cNvSpPr>
          <p:nvPr>
            <p:ph sz="half" idx="1"/>
          </p:nvPr>
        </p:nvSpPr>
        <p:spPr/>
        <p:txBody>
          <a:bodyPr>
            <a:normAutofit/>
          </a:bodyPr>
          <a:lstStyle/>
          <a:p>
            <a:r>
              <a:rPr lang="en-US" sz="2400" dirty="0"/>
              <a:t>Flooding</a:t>
            </a:r>
          </a:p>
          <a:p>
            <a:r>
              <a:rPr lang="en-US" sz="2400" dirty="0"/>
              <a:t>Drought</a:t>
            </a:r>
          </a:p>
          <a:p>
            <a:r>
              <a:rPr lang="en-US" sz="2400" dirty="0"/>
              <a:t>Fire</a:t>
            </a:r>
          </a:p>
          <a:p>
            <a:r>
              <a:rPr lang="en-US" sz="2400" dirty="0"/>
              <a:t>Windstorms</a:t>
            </a:r>
          </a:p>
          <a:p>
            <a:r>
              <a:rPr lang="en-US" sz="2400" dirty="0"/>
              <a:t>Erosion &amp; Sediment Deposit</a:t>
            </a:r>
          </a:p>
        </p:txBody>
      </p:sp>
      <p:sp>
        <p:nvSpPr>
          <p:cNvPr id="4" name="Content Placeholder 3">
            <a:extLst>
              <a:ext uri="{FF2B5EF4-FFF2-40B4-BE49-F238E27FC236}">
                <a16:creationId xmlns:a16="http://schemas.microsoft.com/office/drawing/2014/main" id="{B8388ECC-1446-DF98-7578-109B69A9558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14173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BF7E-E4C6-49B4-A2BF-8C89668BB585}"/>
              </a:ext>
            </a:extLst>
          </p:cNvPr>
          <p:cNvSpPr>
            <a:spLocks noGrp="1"/>
          </p:cNvSpPr>
          <p:nvPr>
            <p:ph type="title"/>
          </p:nvPr>
        </p:nvSpPr>
        <p:spPr>
          <a:xfrm>
            <a:off x="1954804" y="195916"/>
            <a:ext cx="7969126" cy="1054660"/>
          </a:xfrm>
        </p:spPr>
        <p:txBody>
          <a:bodyPr>
            <a:normAutofit/>
          </a:bodyPr>
          <a:lstStyle/>
          <a:p>
            <a:pPr algn="ctr"/>
            <a:r>
              <a:rPr lang="en-US" dirty="0"/>
              <a:t>Bastrop State Park</a:t>
            </a:r>
            <a:br>
              <a:rPr lang="en-US" dirty="0"/>
            </a:br>
            <a:r>
              <a:rPr lang="en-US" sz="2400" dirty="0">
                <a:solidFill>
                  <a:schemeClr val="tx1"/>
                </a:solidFill>
              </a:rPr>
              <a:t>May 25, 2015:  Failure of dam on 10 acre lake</a:t>
            </a:r>
          </a:p>
        </p:txBody>
      </p:sp>
      <p:pic>
        <p:nvPicPr>
          <p:cNvPr id="5" name="Content Placeholder 4">
            <a:extLst>
              <a:ext uri="{FF2B5EF4-FFF2-40B4-BE49-F238E27FC236}">
                <a16:creationId xmlns:a16="http://schemas.microsoft.com/office/drawing/2014/main" id="{9178331D-453C-4B5F-8729-8D4B9A2B7B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8393" y="1250576"/>
            <a:ext cx="7741947" cy="5151217"/>
          </a:xfrm>
        </p:spPr>
      </p:pic>
    </p:spTree>
    <p:extLst>
      <p:ext uri="{BB962C8B-B14F-4D97-AF65-F5344CB8AC3E}">
        <p14:creationId xmlns:p14="http://schemas.microsoft.com/office/powerpoint/2010/main" val="212867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4848-1739-4B4D-9FB0-A2BA84E32A4D}"/>
              </a:ext>
            </a:extLst>
          </p:cNvPr>
          <p:cNvSpPr>
            <a:spLocks noGrp="1"/>
          </p:cNvSpPr>
          <p:nvPr>
            <p:ph type="title"/>
          </p:nvPr>
        </p:nvSpPr>
        <p:spPr>
          <a:xfrm>
            <a:off x="892487" y="192758"/>
            <a:ext cx="2428937" cy="788894"/>
          </a:xfrm>
        </p:spPr>
        <p:txBody>
          <a:bodyPr/>
          <a:lstStyle/>
          <a:p>
            <a:r>
              <a:rPr lang="en-US" dirty="0"/>
              <a:t>5.  Mining</a:t>
            </a:r>
          </a:p>
        </p:txBody>
      </p:sp>
      <p:sp>
        <p:nvSpPr>
          <p:cNvPr id="3" name="Content Placeholder 2">
            <a:extLst>
              <a:ext uri="{FF2B5EF4-FFF2-40B4-BE49-F238E27FC236}">
                <a16:creationId xmlns:a16="http://schemas.microsoft.com/office/drawing/2014/main" id="{77F75859-71BB-48A0-A001-0D4291041EDA}"/>
              </a:ext>
            </a:extLst>
          </p:cNvPr>
          <p:cNvSpPr>
            <a:spLocks noGrp="1"/>
          </p:cNvSpPr>
          <p:nvPr>
            <p:ph sz="half" idx="1"/>
          </p:nvPr>
        </p:nvSpPr>
        <p:spPr>
          <a:xfrm>
            <a:off x="574273" y="1069986"/>
            <a:ext cx="9156916" cy="4718028"/>
          </a:xfrm>
        </p:spPr>
        <p:txBody>
          <a:bodyPr>
            <a:normAutofit fontScale="92500" lnSpcReduction="10000"/>
          </a:bodyPr>
          <a:lstStyle/>
          <a:p>
            <a:pPr marL="0" indent="0">
              <a:buNone/>
            </a:pPr>
            <a:r>
              <a:rPr lang="en-US" sz="3200" dirty="0"/>
              <a:t>The mine itself is but one component of the effect mining has on a watershed:</a:t>
            </a:r>
          </a:p>
          <a:p>
            <a:r>
              <a:rPr lang="en-US" sz="3200" dirty="0"/>
              <a:t>Transportation routes</a:t>
            </a:r>
            <a:endParaRPr lang="en-US" sz="3200" b="1" dirty="0"/>
          </a:p>
          <a:p>
            <a:r>
              <a:rPr lang="en-US" sz="3200" b="1" dirty="0"/>
              <a:t>Energy infrastructure</a:t>
            </a:r>
          </a:p>
          <a:p>
            <a:r>
              <a:rPr lang="en-US" sz="3200" b="1" dirty="0"/>
              <a:t>Processing plants</a:t>
            </a:r>
          </a:p>
          <a:p>
            <a:r>
              <a:rPr lang="en-US" sz="3200" dirty="0"/>
              <a:t>Tailings ponds</a:t>
            </a:r>
          </a:p>
          <a:p>
            <a:r>
              <a:rPr lang="en-US" sz="3200" dirty="0"/>
              <a:t>Waste rock piles</a:t>
            </a:r>
          </a:p>
          <a:p>
            <a:pPr marL="0" indent="0">
              <a:buNone/>
            </a:pPr>
            <a:endParaRPr lang="en-US" sz="3200" dirty="0"/>
          </a:p>
          <a:p>
            <a:r>
              <a:rPr lang="en-US" sz="3200" b="1" dirty="0"/>
              <a:t>What mining occurs in Comal County?</a:t>
            </a:r>
          </a:p>
        </p:txBody>
      </p:sp>
      <p:sp>
        <p:nvSpPr>
          <p:cNvPr id="6" name="Rectangle 5">
            <a:extLst>
              <a:ext uri="{FF2B5EF4-FFF2-40B4-BE49-F238E27FC236}">
                <a16:creationId xmlns:a16="http://schemas.microsoft.com/office/drawing/2014/main" id="{0579CD69-9E7C-4E97-9035-FA37344C57CF}"/>
              </a:ext>
            </a:extLst>
          </p:cNvPr>
          <p:cNvSpPr/>
          <p:nvPr/>
        </p:nvSpPr>
        <p:spPr>
          <a:xfrm>
            <a:off x="574271" y="6090629"/>
            <a:ext cx="10743761" cy="646331"/>
          </a:xfrm>
          <a:prstGeom prst="rect">
            <a:avLst/>
          </a:prstGeom>
        </p:spPr>
        <p:txBody>
          <a:bodyPr wrap="square">
            <a:spAutoFit/>
          </a:bodyPr>
          <a:lstStyle/>
          <a:p>
            <a:r>
              <a:rPr lang="en-US" dirty="0">
                <a:hlinkClick r:id="rId3"/>
              </a:rPr>
              <a:t>FYI:  https://tshaonline.org/handbook/online/articles/gpm01</a:t>
            </a:r>
            <a:endParaRPr lang="en-US" dirty="0"/>
          </a:p>
          <a:p>
            <a:r>
              <a:rPr lang="en-US" dirty="0"/>
              <a:t>Lists the minerals, where mined</a:t>
            </a:r>
          </a:p>
        </p:txBody>
      </p:sp>
    </p:spTree>
    <p:extLst>
      <p:ext uri="{BB962C8B-B14F-4D97-AF65-F5344CB8AC3E}">
        <p14:creationId xmlns:p14="http://schemas.microsoft.com/office/powerpoint/2010/main" val="221895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51E18A-902C-4776-A6A7-B1CFAF969159}"/>
              </a:ext>
            </a:extLst>
          </p:cNvPr>
          <p:cNvPicPr>
            <a:picLocks noChangeAspect="1"/>
          </p:cNvPicPr>
          <p:nvPr/>
        </p:nvPicPr>
        <p:blipFill>
          <a:blip r:embed="rId2"/>
          <a:stretch>
            <a:fillRect/>
          </a:stretch>
        </p:blipFill>
        <p:spPr>
          <a:xfrm>
            <a:off x="2008956" y="397595"/>
            <a:ext cx="7974029" cy="6062810"/>
          </a:xfrm>
          <a:prstGeom prst="rect">
            <a:avLst/>
          </a:prstGeom>
        </p:spPr>
      </p:pic>
    </p:spTree>
    <p:extLst>
      <p:ext uri="{BB962C8B-B14F-4D97-AF65-F5344CB8AC3E}">
        <p14:creationId xmlns:p14="http://schemas.microsoft.com/office/powerpoint/2010/main" val="184849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D79C-A07B-4FF9-9547-088131E2562E}"/>
              </a:ext>
            </a:extLst>
          </p:cNvPr>
          <p:cNvSpPr>
            <a:spLocks noGrp="1"/>
          </p:cNvSpPr>
          <p:nvPr>
            <p:ph type="title"/>
          </p:nvPr>
        </p:nvSpPr>
        <p:spPr>
          <a:xfrm>
            <a:off x="2095587" y="199053"/>
            <a:ext cx="6591213" cy="584718"/>
          </a:xfrm>
        </p:spPr>
        <p:txBody>
          <a:bodyPr>
            <a:normAutofit fontScale="90000"/>
          </a:bodyPr>
          <a:lstStyle/>
          <a:p>
            <a:r>
              <a:rPr lang="en-US" dirty="0"/>
              <a:t>Cemex Plant in New Braunfels</a:t>
            </a:r>
          </a:p>
        </p:txBody>
      </p:sp>
      <p:pic>
        <p:nvPicPr>
          <p:cNvPr id="6" name="Picture 5">
            <a:extLst>
              <a:ext uri="{FF2B5EF4-FFF2-40B4-BE49-F238E27FC236}">
                <a16:creationId xmlns:a16="http://schemas.microsoft.com/office/drawing/2014/main" id="{066CFBDB-4F14-4D54-A315-E6341DFB375D}"/>
              </a:ext>
            </a:extLst>
          </p:cNvPr>
          <p:cNvPicPr>
            <a:picLocks noChangeAspect="1"/>
          </p:cNvPicPr>
          <p:nvPr/>
        </p:nvPicPr>
        <p:blipFill>
          <a:blip r:embed="rId3"/>
          <a:stretch>
            <a:fillRect/>
          </a:stretch>
        </p:blipFill>
        <p:spPr>
          <a:xfrm>
            <a:off x="1765053" y="915437"/>
            <a:ext cx="7136351" cy="5636455"/>
          </a:xfrm>
          <a:prstGeom prst="rect">
            <a:avLst/>
          </a:prstGeom>
        </p:spPr>
      </p:pic>
    </p:spTree>
    <p:extLst>
      <p:ext uri="{BB962C8B-B14F-4D97-AF65-F5344CB8AC3E}">
        <p14:creationId xmlns:p14="http://schemas.microsoft.com/office/powerpoint/2010/main" val="201946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874CF-2BE0-4761-82C3-D3A518640E37}"/>
              </a:ext>
            </a:extLst>
          </p:cNvPr>
          <p:cNvSpPr/>
          <p:nvPr/>
        </p:nvSpPr>
        <p:spPr>
          <a:xfrm>
            <a:off x="1725105" y="378586"/>
            <a:ext cx="7824247" cy="861774"/>
          </a:xfrm>
          <a:prstGeom prst="rect">
            <a:avLst/>
          </a:prstGeom>
        </p:spPr>
        <p:txBody>
          <a:bodyPr wrap="square">
            <a:spAutoFit/>
          </a:bodyPr>
          <a:lstStyle/>
          <a:p>
            <a:r>
              <a:rPr lang="en-US" sz="3200" dirty="0">
                <a:hlinkClick r:id="rId3"/>
              </a:rPr>
              <a:t>https://www.stop3009vulcanquarry.com/</a:t>
            </a:r>
            <a:endParaRPr lang="en-US" sz="3200" dirty="0"/>
          </a:p>
          <a:p>
            <a:endParaRPr lang="en-US" dirty="0"/>
          </a:p>
        </p:txBody>
      </p:sp>
      <p:pic>
        <p:nvPicPr>
          <p:cNvPr id="3" name="Picture 2">
            <a:extLst>
              <a:ext uri="{FF2B5EF4-FFF2-40B4-BE49-F238E27FC236}">
                <a16:creationId xmlns:a16="http://schemas.microsoft.com/office/drawing/2014/main" id="{DEC996B6-6AA4-4094-9CC2-B74CCEDF3C56}"/>
              </a:ext>
            </a:extLst>
          </p:cNvPr>
          <p:cNvPicPr>
            <a:picLocks noChangeAspect="1"/>
          </p:cNvPicPr>
          <p:nvPr/>
        </p:nvPicPr>
        <p:blipFill>
          <a:blip r:embed="rId4"/>
          <a:stretch>
            <a:fillRect/>
          </a:stretch>
        </p:blipFill>
        <p:spPr>
          <a:xfrm>
            <a:off x="3233586" y="1240360"/>
            <a:ext cx="5220152" cy="5357324"/>
          </a:xfrm>
          <a:prstGeom prst="rect">
            <a:avLst/>
          </a:prstGeom>
        </p:spPr>
      </p:pic>
      <p:sp>
        <p:nvSpPr>
          <p:cNvPr id="4" name="Rectangle 3">
            <a:extLst>
              <a:ext uri="{FF2B5EF4-FFF2-40B4-BE49-F238E27FC236}">
                <a16:creationId xmlns:a16="http://schemas.microsoft.com/office/drawing/2014/main" id="{4E6AE316-9C07-4988-B36B-0CF3252973FA}"/>
              </a:ext>
            </a:extLst>
          </p:cNvPr>
          <p:cNvSpPr/>
          <p:nvPr/>
        </p:nvSpPr>
        <p:spPr>
          <a:xfrm>
            <a:off x="477078" y="2102134"/>
            <a:ext cx="2305879" cy="1477328"/>
          </a:xfrm>
          <a:prstGeom prst="rect">
            <a:avLst/>
          </a:prstGeom>
        </p:spPr>
        <p:txBody>
          <a:bodyPr wrap="square">
            <a:spAutoFit/>
          </a:bodyPr>
          <a:lstStyle/>
          <a:p>
            <a:r>
              <a:rPr lang="en-US" dirty="0">
                <a:hlinkClick r:id="rId5"/>
              </a:rPr>
              <a:t>https://www.stop3009vulcanquarry.com/impacts/water-resources/</a:t>
            </a:r>
            <a:endParaRPr lang="en-US" dirty="0"/>
          </a:p>
          <a:p>
            <a:endParaRPr lang="en-US" dirty="0"/>
          </a:p>
        </p:txBody>
      </p:sp>
    </p:spTree>
    <p:extLst>
      <p:ext uri="{BB962C8B-B14F-4D97-AF65-F5344CB8AC3E}">
        <p14:creationId xmlns:p14="http://schemas.microsoft.com/office/powerpoint/2010/main" val="255211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5EDB-205F-4763-B4D8-01D1CDEFEAD6}"/>
              </a:ext>
            </a:extLst>
          </p:cNvPr>
          <p:cNvSpPr>
            <a:spLocks noGrp="1"/>
          </p:cNvSpPr>
          <p:nvPr>
            <p:ph type="title"/>
          </p:nvPr>
        </p:nvSpPr>
        <p:spPr>
          <a:xfrm>
            <a:off x="675745" y="240376"/>
            <a:ext cx="8596668" cy="485973"/>
          </a:xfrm>
        </p:spPr>
        <p:txBody>
          <a:bodyPr>
            <a:normAutofit fontScale="90000"/>
          </a:bodyPr>
          <a:lstStyle/>
          <a:p>
            <a:pPr algn="ctr"/>
            <a:r>
              <a:rPr lang="en-US" sz="2400" dirty="0"/>
              <a:t>FYI:  Perspectives on Fracking &amp; the Environment</a:t>
            </a:r>
            <a:br>
              <a:rPr lang="en-US" sz="2400" dirty="0"/>
            </a:br>
            <a:br>
              <a:rPr lang="en-US" sz="1400" dirty="0"/>
            </a:br>
            <a:r>
              <a:rPr lang="en-US" sz="1400" dirty="0"/>
              <a:t>  </a:t>
            </a:r>
          </a:p>
        </p:txBody>
      </p:sp>
      <p:sp>
        <p:nvSpPr>
          <p:cNvPr id="10" name="Text Placeholder 9">
            <a:extLst>
              <a:ext uri="{FF2B5EF4-FFF2-40B4-BE49-F238E27FC236}">
                <a16:creationId xmlns:a16="http://schemas.microsoft.com/office/drawing/2014/main" id="{A1A90187-F2C4-4698-BCFD-C7E99C7393BF}"/>
              </a:ext>
            </a:extLst>
          </p:cNvPr>
          <p:cNvSpPr>
            <a:spLocks noGrp="1"/>
          </p:cNvSpPr>
          <p:nvPr>
            <p:ph type="body" idx="1"/>
          </p:nvPr>
        </p:nvSpPr>
        <p:spPr>
          <a:xfrm>
            <a:off x="675745" y="1180883"/>
            <a:ext cx="754941" cy="576262"/>
          </a:xfrm>
        </p:spPr>
        <p:txBody>
          <a:bodyPr/>
          <a:lstStyle/>
          <a:p>
            <a:r>
              <a:rPr lang="en-US" dirty="0"/>
              <a:t>Pro	 </a:t>
            </a:r>
          </a:p>
        </p:txBody>
      </p:sp>
      <p:sp>
        <p:nvSpPr>
          <p:cNvPr id="3" name="Content Placeholder 2">
            <a:extLst>
              <a:ext uri="{FF2B5EF4-FFF2-40B4-BE49-F238E27FC236}">
                <a16:creationId xmlns:a16="http://schemas.microsoft.com/office/drawing/2014/main" id="{11E22749-D2D2-44B4-9B20-85766E398DDD}"/>
              </a:ext>
            </a:extLst>
          </p:cNvPr>
          <p:cNvSpPr>
            <a:spLocks noGrp="1"/>
          </p:cNvSpPr>
          <p:nvPr>
            <p:ph sz="half" idx="2"/>
          </p:nvPr>
        </p:nvSpPr>
        <p:spPr>
          <a:xfrm>
            <a:off x="267562" y="1773546"/>
            <a:ext cx="4967476" cy="3581107"/>
          </a:xfrm>
        </p:spPr>
        <p:txBody>
          <a:bodyPr>
            <a:normAutofit fontScale="92500" lnSpcReduction="10000"/>
          </a:bodyPr>
          <a:lstStyle/>
          <a:p>
            <a:r>
              <a:rPr lang="en-US" dirty="0">
                <a:hlinkClick r:id="rId2"/>
              </a:rPr>
              <a:t>https://corporate.exxonmobil.com/en/Energy-and-environment/Tools-and-processes/Hydraulic-fracturing</a:t>
            </a:r>
            <a:endParaRPr lang="en-US" dirty="0"/>
          </a:p>
          <a:p>
            <a:r>
              <a:rPr lang="en-US" dirty="0">
                <a:hlinkClick r:id="rId3"/>
              </a:rPr>
              <a:t>https://www.chevron.com/operations/shale</a:t>
            </a:r>
            <a:endParaRPr lang="en-US" dirty="0"/>
          </a:p>
          <a:p>
            <a:r>
              <a:rPr lang="en-US" dirty="0">
                <a:hlinkClick r:id="rId4"/>
              </a:rPr>
              <a:t>http://www.conocophillips.com/search/?q=fracking</a:t>
            </a:r>
            <a:endParaRPr lang="en-US" dirty="0"/>
          </a:p>
          <a:p>
            <a:r>
              <a:rPr lang="en-US" dirty="0">
                <a:hlinkClick r:id="rId5"/>
              </a:rPr>
              <a:t>https://www.halliburton.com/en-US/search0.html?query=hydraulic%20fracturing#</a:t>
            </a:r>
            <a:endParaRPr lang="en-US" dirty="0"/>
          </a:p>
          <a:p>
            <a:r>
              <a:rPr lang="en-US" dirty="0">
                <a:hlinkClick r:id="rId6"/>
              </a:rPr>
              <a:t>https://www.shell.com/service/search.html#q=fracking</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 Placeholder 10">
            <a:extLst>
              <a:ext uri="{FF2B5EF4-FFF2-40B4-BE49-F238E27FC236}">
                <a16:creationId xmlns:a16="http://schemas.microsoft.com/office/drawing/2014/main" id="{5843A9B5-EBBB-4101-B94D-1A5F87F606A1}"/>
              </a:ext>
            </a:extLst>
          </p:cNvPr>
          <p:cNvSpPr>
            <a:spLocks noGrp="1"/>
          </p:cNvSpPr>
          <p:nvPr>
            <p:ph type="body" sz="quarter" idx="3"/>
          </p:nvPr>
        </p:nvSpPr>
        <p:spPr>
          <a:xfrm>
            <a:off x="6034289" y="1216094"/>
            <a:ext cx="909686" cy="485973"/>
          </a:xfrm>
        </p:spPr>
        <p:txBody>
          <a:bodyPr/>
          <a:lstStyle/>
          <a:p>
            <a:r>
              <a:rPr lang="en-US" dirty="0"/>
              <a:t>Con</a:t>
            </a:r>
          </a:p>
        </p:txBody>
      </p:sp>
      <p:sp>
        <p:nvSpPr>
          <p:cNvPr id="6" name="Content Placeholder 5">
            <a:extLst>
              <a:ext uri="{FF2B5EF4-FFF2-40B4-BE49-F238E27FC236}">
                <a16:creationId xmlns:a16="http://schemas.microsoft.com/office/drawing/2014/main" id="{3DC6B559-BF48-472D-8E4D-446BF75A625D}"/>
              </a:ext>
            </a:extLst>
          </p:cNvPr>
          <p:cNvSpPr>
            <a:spLocks noGrp="1"/>
          </p:cNvSpPr>
          <p:nvPr>
            <p:ph sz="quarter" idx="4"/>
          </p:nvPr>
        </p:nvSpPr>
        <p:spPr>
          <a:xfrm>
            <a:off x="5564536" y="1757145"/>
            <a:ext cx="4753892" cy="4329325"/>
          </a:xfrm>
        </p:spPr>
        <p:txBody>
          <a:bodyPr>
            <a:normAutofit fontScale="92500" lnSpcReduction="10000"/>
          </a:bodyPr>
          <a:lstStyle/>
          <a:p>
            <a:r>
              <a:rPr lang="en-US" dirty="0">
                <a:hlinkClick r:id="rId7"/>
              </a:rPr>
              <a:t>https://www.sierraclub.org/policy/energy/fracking</a:t>
            </a:r>
          </a:p>
          <a:p>
            <a:r>
              <a:rPr lang="en-US" dirty="0">
                <a:hlinkClick r:id="rId7"/>
              </a:rPr>
              <a:t>https://www.greenpeace.org/usa/new-science-shows-fracking-contaminates-groundwater-yet-epa-still-muzzled-industry-pressure/</a:t>
            </a:r>
            <a:endParaRPr lang="en-US" dirty="0"/>
          </a:p>
          <a:p>
            <a:r>
              <a:rPr lang="en-US" dirty="0">
                <a:hlinkClick r:id="rId8"/>
              </a:rPr>
              <a:t>https://www.scientificamerican.com/article/fracking-can-contaminate-drinking-water/?redirect=1</a:t>
            </a:r>
            <a:endParaRPr lang="en-US" dirty="0"/>
          </a:p>
          <a:p>
            <a:r>
              <a:rPr lang="en-US" dirty="0">
                <a:hlinkClick r:id="rId9"/>
              </a:rPr>
              <a:t>https://earthjustice.org/features/texas-and-fracking</a:t>
            </a:r>
            <a:endParaRPr lang="en-US" dirty="0"/>
          </a:p>
          <a:p>
            <a:r>
              <a:rPr lang="en-US" dirty="0"/>
              <a:t>Resources: </a:t>
            </a:r>
            <a:r>
              <a:rPr lang="en-US" dirty="0">
                <a:hlinkClick r:id="rId10"/>
              </a:rPr>
              <a:t>http://oilandgasthreatmap.com/threat-map/</a:t>
            </a:r>
            <a:r>
              <a:rPr lang="en-US" dirty="0"/>
              <a:t> (created by Earthworks, Clean Air Task Force &amp; </a:t>
            </a:r>
            <a:r>
              <a:rPr lang="en-US" dirty="0" err="1"/>
              <a:t>FracTracker</a:t>
            </a:r>
            <a:r>
              <a:rPr lang="en-US" dirty="0"/>
              <a:t> Alliance)</a:t>
            </a:r>
          </a:p>
          <a:p>
            <a:endParaRPr lang="en-US" dirty="0"/>
          </a:p>
          <a:p>
            <a:endParaRPr lang="en-US" dirty="0"/>
          </a:p>
          <a:p>
            <a:endParaRPr lang="en-US" dirty="0"/>
          </a:p>
        </p:txBody>
      </p:sp>
      <p:sp>
        <p:nvSpPr>
          <p:cNvPr id="9" name="Rectangle 8">
            <a:extLst>
              <a:ext uri="{FF2B5EF4-FFF2-40B4-BE49-F238E27FC236}">
                <a16:creationId xmlns:a16="http://schemas.microsoft.com/office/drawing/2014/main" id="{026D84F9-B47E-45AE-91EE-983DB9774B2B}"/>
              </a:ext>
            </a:extLst>
          </p:cNvPr>
          <p:cNvSpPr/>
          <p:nvPr/>
        </p:nvSpPr>
        <p:spPr>
          <a:xfrm>
            <a:off x="497989" y="6008959"/>
            <a:ext cx="9025640" cy="738664"/>
          </a:xfrm>
          <a:prstGeom prst="rect">
            <a:avLst/>
          </a:prstGeom>
        </p:spPr>
        <p:txBody>
          <a:bodyPr wrap="square">
            <a:spAutoFit/>
          </a:bodyPr>
          <a:lstStyle/>
          <a:p>
            <a:r>
              <a:rPr lang="en-US" sz="1400" dirty="0">
                <a:hlinkClick r:id="rId11"/>
              </a:rPr>
              <a:t>http://www.nofrackingway.us/2014/02/21/exxon-ceo-supports-home-rule-opposes-fracking-in-his-back-yard/</a:t>
            </a:r>
            <a:r>
              <a:rPr lang="en-US" sz="1400" dirty="0"/>
              <a:t>  In 2014, Rex Tillerson sued in support of Home Rule in order to keep the frack water supply tower (and the frack water trucks) away from his house. </a:t>
            </a:r>
          </a:p>
        </p:txBody>
      </p:sp>
      <p:pic>
        <p:nvPicPr>
          <p:cNvPr id="13" name="Picture 12">
            <a:extLst>
              <a:ext uri="{FF2B5EF4-FFF2-40B4-BE49-F238E27FC236}">
                <a16:creationId xmlns:a16="http://schemas.microsoft.com/office/drawing/2014/main" id="{715F4C12-B205-4B65-87F7-2DDDC25ABD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62457" y="5388986"/>
            <a:ext cx="2242512" cy="1298070"/>
          </a:xfrm>
          <a:prstGeom prst="rect">
            <a:avLst/>
          </a:prstGeom>
        </p:spPr>
      </p:pic>
      <p:sp>
        <p:nvSpPr>
          <p:cNvPr id="14" name="Rectangle 13">
            <a:extLst>
              <a:ext uri="{FF2B5EF4-FFF2-40B4-BE49-F238E27FC236}">
                <a16:creationId xmlns:a16="http://schemas.microsoft.com/office/drawing/2014/main" id="{5575389F-0A0D-42B7-8D83-30CB3FBA0BA7}"/>
              </a:ext>
            </a:extLst>
          </p:cNvPr>
          <p:cNvSpPr/>
          <p:nvPr/>
        </p:nvSpPr>
        <p:spPr>
          <a:xfrm>
            <a:off x="3094744" y="813395"/>
            <a:ext cx="4494154" cy="461665"/>
          </a:xfrm>
          <a:prstGeom prst="rect">
            <a:avLst/>
          </a:prstGeom>
        </p:spPr>
        <p:txBody>
          <a:bodyPr wrap="square">
            <a:spAutoFit/>
          </a:bodyPr>
          <a:lstStyle/>
          <a:p>
            <a:r>
              <a:rPr lang="en-US" sz="2400" dirty="0"/>
              <a:t>EPA </a:t>
            </a:r>
            <a:r>
              <a:rPr lang="en-US" dirty="0"/>
              <a:t> </a:t>
            </a:r>
            <a:r>
              <a:rPr lang="en-US" dirty="0">
                <a:hlinkClick r:id="rId13"/>
              </a:rPr>
              <a:t>https://www.epa.gov/uog</a:t>
            </a:r>
            <a:endParaRPr lang="en-US" dirty="0"/>
          </a:p>
        </p:txBody>
      </p:sp>
      <p:sp>
        <p:nvSpPr>
          <p:cNvPr id="15" name="Rectangle 14">
            <a:extLst>
              <a:ext uri="{FF2B5EF4-FFF2-40B4-BE49-F238E27FC236}">
                <a16:creationId xmlns:a16="http://schemas.microsoft.com/office/drawing/2014/main" id="{90B3A1B4-8C5A-40D0-A93A-66392C969410}"/>
              </a:ext>
            </a:extLst>
          </p:cNvPr>
          <p:cNvSpPr/>
          <p:nvPr/>
        </p:nvSpPr>
        <p:spPr>
          <a:xfrm>
            <a:off x="8429597" y="308207"/>
            <a:ext cx="3592286" cy="923330"/>
          </a:xfrm>
          <a:prstGeom prst="rect">
            <a:avLst/>
          </a:prstGeom>
        </p:spPr>
        <p:txBody>
          <a:bodyPr wrap="square">
            <a:spAutoFit/>
          </a:bodyPr>
          <a:lstStyle/>
          <a:p>
            <a:r>
              <a:rPr lang="en-US" dirty="0">
                <a:hlinkClick r:id="rId14">
                  <a:extLst>
                    <a:ext uri="{A12FA001-AC4F-418D-AE19-62706E023703}">
                      <ahyp:hlinkClr xmlns:ahyp="http://schemas.microsoft.com/office/drawing/2018/hyperlinkcolor" val="tx"/>
                    </a:ext>
                  </a:extLst>
                </a:hlinkClick>
              </a:rPr>
              <a:t>Fracking &amp; Earthquakes:  https://earthquake.usgs.gov/research/induced/myths.php</a:t>
            </a:r>
            <a:endParaRPr lang="en-US" dirty="0"/>
          </a:p>
        </p:txBody>
      </p:sp>
    </p:spTree>
    <p:extLst>
      <p:ext uri="{BB962C8B-B14F-4D97-AF65-F5344CB8AC3E}">
        <p14:creationId xmlns:p14="http://schemas.microsoft.com/office/powerpoint/2010/main" val="233567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AAA9B2-2BBA-4D37-A57F-1E6452564F6E}"/>
              </a:ext>
            </a:extLst>
          </p:cNvPr>
          <p:cNvSpPr>
            <a:spLocks noGrp="1"/>
          </p:cNvSpPr>
          <p:nvPr>
            <p:ph type="title"/>
          </p:nvPr>
        </p:nvSpPr>
        <p:spPr>
          <a:xfrm>
            <a:off x="845285" y="174899"/>
            <a:ext cx="8596668" cy="1215362"/>
          </a:xfrm>
        </p:spPr>
        <p:txBody>
          <a:bodyPr>
            <a:normAutofit/>
          </a:bodyPr>
          <a:lstStyle/>
          <a:p>
            <a:pPr algn="ctr"/>
            <a:r>
              <a:rPr lang="en-US" dirty="0"/>
              <a:t>Texas Mineral Resources</a:t>
            </a:r>
            <a:br>
              <a:rPr lang="en-US" dirty="0"/>
            </a:br>
            <a:r>
              <a:rPr lang="en-US" dirty="0"/>
              <a:t>Rare earth mining</a:t>
            </a:r>
          </a:p>
        </p:txBody>
      </p:sp>
      <p:sp>
        <p:nvSpPr>
          <p:cNvPr id="10" name="Content Placeholder 9">
            <a:extLst>
              <a:ext uri="{FF2B5EF4-FFF2-40B4-BE49-F238E27FC236}">
                <a16:creationId xmlns:a16="http://schemas.microsoft.com/office/drawing/2014/main" id="{889877BB-4922-4565-8FAA-97D1A688C3C4}"/>
              </a:ext>
            </a:extLst>
          </p:cNvPr>
          <p:cNvSpPr>
            <a:spLocks noGrp="1"/>
          </p:cNvSpPr>
          <p:nvPr>
            <p:ph sz="half" idx="1"/>
          </p:nvPr>
        </p:nvSpPr>
        <p:spPr>
          <a:xfrm>
            <a:off x="574698" y="1610083"/>
            <a:ext cx="8596668" cy="5073017"/>
          </a:xfrm>
        </p:spPr>
        <p:txBody>
          <a:bodyPr>
            <a:normAutofit/>
          </a:bodyPr>
          <a:lstStyle/>
          <a:p>
            <a:r>
              <a:rPr lang="en-US" dirty="0"/>
              <a:t>SIERRA BLANCA, TX— (</a:t>
            </a:r>
            <a:r>
              <a:rPr lang="en-US" dirty="0" err="1"/>
              <a:t>Marketwired</a:t>
            </a:r>
            <a:r>
              <a:rPr lang="en-US" dirty="0"/>
              <a:t>- August 15, 2018)</a:t>
            </a:r>
          </a:p>
          <a:p>
            <a:pPr marL="400050" lvl="1" indent="0">
              <a:buNone/>
            </a:pPr>
            <a:r>
              <a:rPr lang="en-US" dirty="0"/>
              <a:t>Texas Mineral Resources Corp. (OTCQB: TMRC) </a:t>
            </a:r>
          </a:p>
          <a:p>
            <a:pPr marL="0" indent="0">
              <a:buNone/>
            </a:pPr>
            <a:r>
              <a:rPr lang="en-US" dirty="0"/>
              <a:t>The Round Top deposit, located eighty-five miles southeast of El Paso, Texas, contains all of the rare earth minerals necessary for the production of rare earth magnets as defined by the recently signed FY19 National Defense Authorization Act (NDAA), Section 871 of the NDAA.  Signed into law on August 13</a:t>
            </a:r>
            <a:r>
              <a:rPr lang="en-US" baseline="30000" dirty="0"/>
              <a:t>th</a:t>
            </a:r>
            <a:r>
              <a:rPr lang="en-US" dirty="0"/>
              <a:t>, specifically requires that all rare earth magnets and tungsten be melted or produced in nations other than China, Russia, Iran and North Korea. </a:t>
            </a:r>
          </a:p>
          <a:p>
            <a:r>
              <a:rPr lang="en-US" dirty="0"/>
              <a:t>At full production, the Round Top project would potentially produce annual quantities of the following four rare earth minerals necessary in the production of rare earth magnets:</a:t>
            </a:r>
            <a:br>
              <a:rPr lang="en-US" dirty="0"/>
            </a:br>
            <a:r>
              <a:rPr lang="en-US" dirty="0"/>
              <a:t>		Neodymium:            230 metric tons per year</a:t>
            </a:r>
            <a:br>
              <a:rPr lang="en-US" dirty="0"/>
            </a:br>
            <a:r>
              <a:rPr lang="en-US" dirty="0"/>
              <a:t>		Praseodymium:          87 metric tons per year</a:t>
            </a:r>
            <a:br>
              <a:rPr lang="en-US" dirty="0"/>
            </a:br>
            <a:r>
              <a:rPr lang="en-US" dirty="0"/>
              <a:t>		Dysprosium:             208 metric tons per year</a:t>
            </a:r>
            <a:br>
              <a:rPr lang="en-US" dirty="0"/>
            </a:br>
            <a:r>
              <a:rPr lang="en-US" dirty="0"/>
              <a:t>		Terbium:                    26 metric tons per year</a:t>
            </a:r>
            <a:br>
              <a:rPr lang="en-US" dirty="0"/>
            </a:br>
            <a:endParaRPr lang="en-US" dirty="0"/>
          </a:p>
        </p:txBody>
      </p:sp>
    </p:spTree>
    <p:extLst>
      <p:ext uri="{BB962C8B-B14F-4D97-AF65-F5344CB8AC3E}">
        <p14:creationId xmlns:p14="http://schemas.microsoft.com/office/powerpoint/2010/main" val="2088912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E10C209-1014-4664-A3AC-626D19FE7EF0}"/>
              </a:ext>
            </a:extLst>
          </p:cNvPr>
          <p:cNvSpPr>
            <a:spLocks noGrp="1"/>
          </p:cNvSpPr>
          <p:nvPr>
            <p:ph type="title"/>
          </p:nvPr>
        </p:nvSpPr>
        <p:spPr/>
        <p:txBody>
          <a:bodyPr/>
          <a:lstStyle/>
          <a:p>
            <a:endParaRPr lang="en-US"/>
          </a:p>
        </p:txBody>
      </p:sp>
      <p:pic>
        <p:nvPicPr>
          <p:cNvPr id="17" name="Content Placeholder 16">
            <a:extLst>
              <a:ext uri="{FF2B5EF4-FFF2-40B4-BE49-F238E27FC236}">
                <a16:creationId xmlns:a16="http://schemas.microsoft.com/office/drawing/2014/main" id="{ABE5F3CB-DE4A-4151-8647-0DBB120D1A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484" t="6321" r="6272" b="6897"/>
          <a:stretch/>
        </p:blipFill>
        <p:spPr>
          <a:xfrm rot="5400000">
            <a:off x="1595625" y="482756"/>
            <a:ext cx="5192041" cy="6766529"/>
          </a:xfrm>
        </p:spPr>
      </p:pic>
    </p:spTree>
    <p:extLst>
      <p:ext uri="{BB962C8B-B14F-4D97-AF65-F5344CB8AC3E}">
        <p14:creationId xmlns:p14="http://schemas.microsoft.com/office/powerpoint/2010/main" val="2012549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8275C6-2831-4154-A75B-3E28A3D3A3A5}"/>
              </a:ext>
            </a:extLst>
          </p:cNvPr>
          <p:cNvSpPr>
            <a:spLocks noGrp="1"/>
          </p:cNvSpPr>
          <p:nvPr>
            <p:ph type="title"/>
          </p:nvPr>
        </p:nvSpPr>
        <p:spPr>
          <a:xfrm>
            <a:off x="675745" y="115078"/>
            <a:ext cx="8596668" cy="576262"/>
          </a:xfrm>
        </p:spPr>
        <p:txBody>
          <a:bodyPr>
            <a:normAutofit fontScale="90000"/>
          </a:bodyPr>
          <a:lstStyle/>
          <a:p>
            <a:r>
              <a:rPr lang="en-US" dirty="0"/>
              <a:t>6. </a:t>
            </a:r>
            <a:r>
              <a:rPr lang="en-US" b="1" dirty="0"/>
              <a:t>Harvesting of fish &amp; wildlife</a:t>
            </a:r>
            <a:endParaRPr lang="en-US" dirty="0"/>
          </a:p>
        </p:txBody>
      </p:sp>
      <p:sp>
        <p:nvSpPr>
          <p:cNvPr id="4" name="Text Placeholder 3">
            <a:extLst>
              <a:ext uri="{FF2B5EF4-FFF2-40B4-BE49-F238E27FC236}">
                <a16:creationId xmlns:a16="http://schemas.microsoft.com/office/drawing/2014/main" id="{F3F31B11-3432-4BBC-B41F-B3A1078ED3F6}"/>
              </a:ext>
            </a:extLst>
          </p:cNvPr>
          <p:cNvSpPr>
            <a:spLocks noGrp="1"/>
          </p:cNvSpPr>
          <p:nvPr>
            <p:ph type="body" idx="1"/>
          </p:nvPr>
        </p:nvSpPr>
        <p:spPr>
          <a:xfrm>
            <a:off x="675745" y="802676"/>
            <a:ext cx="4185623" cy="464926"/>
          </a:xfrm>
        </p:spPr>
        <p:txBody>
          <a:bodyPr/>
          <a:lstStyle/>
          <a:p>
            <a:r>
              <a:rPr lang="en-US" dirty="0"/>
              <a:t>FISH – Freshwater</a:t>
            </a:r>
          </a:p>
        </p:txBody>
      </p:sp>
      <p:sp>
        <p:nvSpPr>
          <p:cNvPr id="7" name="Content Placeholder 6">
            <a:extLst>
              <a:ext uri="{FF2B5EF4-FFF2-40B4-BE49-F238E27FC236}">
                <a16:creationId xmlns:a16="http://schemas.microsoft.com/office/drawing/2014/main" id="{8127912B-9C1E-4897-90DD-92531FB764F9}"/>
              </a:ext>
            </a:extLst>
          </p:cNvPr>
          <p:cNvSpPr>
            <a:spLocks noGrp="1"/>
          </p:cNvSpPr>
          <p:nvPr>
            <p:ph sz="half" idx="2"/>
          </p:nvPr>
        </p:nvSpPr>
        <p:spPr>
          <a:xfrm>
            <a:off x="675745" y="1334809"/>
            <a:ext cx="4185623" cy="4706554"/>
          </a:xfrm>
        </p:spPr>
        <p:txBody>
          <a:bodyPr>
            <a:normAutofit fontScale="92500" lnSpcReduction="20000"/>
          </a:bodyPr>
          <a:lstStyle/>
          <a:p>
            <a:r>
              <a:rPr lang="en-US" sz="2800" dirty="0"/>
              <a:t>Basses – black, temperate</a:t>
            </a:r>
          </a:p>
          <a:p>
            <a:r>
              <a:rPr lang="en-US" sz="2800" dirty="0"/>
              <a:t>Catfish, bullheads</a:t>
            </a:r>
          </a:p>
          <a:p>
            <a:r>
              <a:rPr lang="en-US" sz="2800" dirty="0"/>
              <a:t>Crappie</a:t>
            </a:r>
          </a:p>
          <a:p>
            <a:r>
              <a:rPr lang="en-US" sz="2800" dirty="0"/>
              <a:t>Carp, minnows</a:t>
            </a:r>
          </a:p>
          <a:p>
            <a:r>
              <a:rPr lang="en-US" sz="2800" dirty="0"/>
              <a:t>Gar</a:t>
            </a:r>
          </a:p>
          <a:p>
            <a:r>
              <a:rPr lang="en-US" sz="2800" dirty="0"/>
              <a:t>Suckers (buffalo)</a:t>
            </a:r>
          </a:p>
          <a:p>
            <a:r>
              <a:rPr lang="en-US" sz="2800" dirty="0"/>
              <a:t>Other</a:t>
            </a:r>
          </a:p>
          <a:p>
            <a:r>
              <a:rPr lang="en-US" sz="2800" dirty="0"/>
              <a:t>Lake fishing will become endangered if zebra mussels truly thrive</a:t>
            </a:r>
          </a:p>
        </p:txBody>
      </p:sp>
      <p:sp>
        <p:nvSpPr>
          <p:cNvPr id="5" name="Text Placeholder 4">
            <a:extLst>
              <a:ext uri="{FF2B5EF4-FFF2-40B4-BE49-F238E27FC236}">
                <a16:creationId xmlns:a16="http://schemas.microsoft.com/office/drawing/2014/main" id="{A9E85959-662F-499F-8321-20D1E6742119}"/>
              </a:ext>
            </a:extLst>
          </p:cNvPr>
          <p:cNvSpPr>
            <a:spLocks noGrp="1"/>
          </p:cNvSpPr>
          <p:nvPr>
            <p:ph type="body" sz="quarter" idx="3"/>
          </p:nvPr>
        </p:nvSpPr>
        <p:spPr>
          <a:xfrm>
            <a:off x="5086795" y="802676"/>
            <a:ext cx="4185618" cy="464926"/>
          </a:xfrm>
        </p:spPr>
        <p:txBody>
          <a:bodyPr/>
          <a:lstStyle/>
          <a:p>
            <a:r>
              <a:rPr lang="en-US" dirty="0"/>
              <a:t>HUNT - Comal County</a:t>
            </a:r>
          </a:p>
        </p:txBody>
      </p:sp>
      <p:sp>
        <p:nvSpPr>
          <p:cNvPr id="2" name="Content Placeholder 1">
            <a:extLst>
              <a:ext uri="{FF2B5EF4-FFF2-40B4-BE49-F238E27FC236}">
                <a16:creationId xmlns:a16="http://schemas.microsoft.com/office/drawing/2014/main" id="{B5F64E31-F320-48BF-8345-24B0D1DE51EE}"/>
              </a:ext>
            </a:extLst>
          </p:cNvPr>
          <p:cNvSpPr>
            <a:spLocks noGrp="1"/>
          </p:cNvSpPr>
          <p:nvPr>
            <p:ph sz="quarter" idx="4"/>
          </p:nvPr>
        </p:nvSpPr>
        <p:spPr>
          <a:xfrm>
            <a:off x="5088384" y="1334808"/>
            <a:ext cx="4185617" cy="5280595"/>
          </a:xfrm>
        </p:spPr>
        <p:txBody>
          <a:bodyPr>
            <a:noAutofit/>
          </a:bodyPr>
          <a:lstStyle/>
          <a:p>
            <a:pPr marL="91440"/>
            <a:r>
              <a:rPr lang="en-US" sz="1500" dirty="0"/>
              <a:t>Alligator</a:t>
            </a:r>
          </a:p>
          <a:p>
            <a:pPr marL="91440"/>
            <a:r>
              <a:rPr lang="en-US" sz="1500" dirty="0"/>
              <a:t>Dove</a:t>
            </a:r>
          </a:p>
          <a:p>
            <a:pPr marL="91440"/>
            <a:r>
              <a:rPr lang="en-US" sz="1500" dirty="0"/>
              <a:t>Duck</a:t>
            </a:r>
          </a:p>
          <a:p>
            <a:pPr marL="91440"/>
            <a:r>
              <a:rPr lang="en-US" sz="1500" dirty="0"/>
              <a:t>Goose</a:t>
            </a:r>
          </a:p>
          <a:p>
            <a:pPr marL="91440"/>
            <a:r>
              <a:rPr lang="en-US" sz="1500" dirty="0"/>
              <a:t>Javelina</a:t>
            </a:r>
          </a:p>
          <a:p>
            <a:pPr marL="91440"/>
            <a:r>
              <a:rPr lang="en-US" sz="1500" dirty="0"/>
              <a:t>Quail (poor habitat)</a:t>
            </a:r>
          </a:p>
          <a:p>
            <a:pPr marL="91440"/>
            <a:r>
              <a:rPr lang="en-US" sz="1500" dirty="0"/>
              <a:t>Rabbits/Hares</a:t>
            </a:r>
          </a:p>
          <a:p>
            <a:pPr marL="91440"/>
            <a:r>
              <a:rPr lang="en-US" sz="1500" dirty="0"/>
              <a:t>Rails, Gallinules and Moorhens</a:t>
            </a:r>
          </a:p>
          <a:p>
            <a:pPr marL="91440"/>
            <a:r>
              <a:rPr lang="en-US" sz="1500" dirty="0"/>
              <a:t>Sandhill Crane (Ribeye of the Sky)</a:t>
            </a:r>
          </a:p>
          <a:p>
            <a:pPr marL="91440"/>
            <a:r>
              <a:rPr lang="en-US" sz="1500" dirty="0"/>
              <a:t>Squirrel</a:t>
            </a:r>
          </a:p>
          <a:p>
            <a:pPr marL="91440"/>
            <a:r>
              <a:rPr lang="en-US" sz="1500" dirty="0"/>
              <a:t>Teal</a:t>
            </a:r>
          </a:p>
          <a:p>
            <a:pPr marL="91440"/>
            <a:r>
              <a:rPr lang="en-US" sz="1500" dirty="0"/>
              <a:t>Turkey</a:t>
            </a:r>
          </a:p>
          <a:p>
            <a:pPr marL="91440"/>
            <a:r>
              <a:rPr lang="en-US" sz="1500" dirty="0"/>
              <a:t>White-tailed Deer</a:t>
            </a:r>
          </a:p>
          <a:p>
            <a:pPr marL="91440"/>
            <a:r>
              <a:rPr lang="en-US" sz="1500" dirty="0"/>
              <a:t>Wilson’s Snipe</a:t>
            </a:r>
          </a:p>
          <a:p>
            <a:pPr marL="91440"/>
            <a:r>
              <a:rPr lang="en-US" sz="1500" dirty="0"/>
              <a:t>Woodcock</a:t>
            </a:r>
          </a:p>
        </p:txBody>
      </p:sp>
      <p:pic>
        <p:nvPicPr>
          <p:cNvPr id="8" name="Picture 7">
            <a:extLst>
              <a:ext uri="{FF2B5EF4-FFF2-40B4-BE49-F238E27FC236}">
                <a16:creationId xmlns:a16="http://schemas.microsoft.com/office/drawing/2014/main" id="{D1048594-CC27-4132-87E5-2881ED4DA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460" y="1152939"/>
            <a:ext cx="3614309" cy="2710732"/>
          </a:xfrm>
          <a:prstGeom prst="rect">
            <a:avLst/>
          </a:prstGeom>
        </p:spPr>
      </p:pic>
    </p:spTree>
    <p:extLst>
      <p:ext uri="{BB962C8B-B14F-4D97-AF65-F5344CB8AC3E}">
        <p14:creationId xmlns:p14="http://schemas.microsoft.com/office/powerpoint/2010/main" val="1228528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4F87-0206-46D0-908A-8F4FF772BD13}"/>
              </a:ext>
            </a:extLst>
          </p:cNvPr>
          <p:cNvSpPr>
            <a:spLocks noGrp="1"/>
          </p:cNvSpPr>
          <p:nvPr>
            <p:ph type="title"/>
          </p:nvPr>
        </p:nvSpPr>
        <p:spPr>
          <a:xfrm>
            <a:off x="563034" y="180392"/>
            <a:ext cx="8596668" cy="640702"/>
          </a:xfrm>
        </p:spPr>
        <p:txBody>
          <a:bodyPr>
            <a:normAutofit fontScale="90000"/>
          </a:bodyPr>
          <a:lstStyle/>
          <a:p>
            <a:r>
              <a:rPr lang="en-US" dirty="0"/>
              <a:t>7.  Introduction of Exotic Species</a:t>
            </a:r>
            <a:br>
              <a:rPr lang="en-US" dirty="0"/>
            </a:br>
            <a:endParaRPr lang="en-US" dirty="0"/>
          </a:p>
        </p:txBody>
      </p:sp>
      <p:sp>
        <p:nvSpPr>
          <p:cNvPr id="7" name="Content Placeholder 6">
            <a:extLst>
              <a:ext uri="{FF2B5EF4-FFF2-40B4-BE49-F238E27FC236}">
                <a16:creationId xmlns:a16="http://schemas.microsoft.com/office/drawing/2014/main" id="{981395B8-65C3-413D-AFE5-82F072660A9B}"/>
              </a:ext>
            </a:extLst>
          </p:cNvPr>
          <p:cNvSpPr>
            <a:spLocks noGrp="1"/>
          </p:cNvSpPr>
          <p:nvPr>
            <p:ph sz="half" idx="2"/>
          </p:nvPr>
        </p:nvSpPr>
        <p:spPr>
          <a:xfrm>
            <a:off x="796299" y="1025672"/>
            <a:ext cx="4718093" cy="5108995"/>
          </a:xfrm>
        </p:spPr>
        <p:txBody>
          <a:bodyPr/>
          <a:lstStyle/>
          <a:p>
            <a:r>
              <a:rPr lang="en-US" dirty="0"/>
              <a:t>More than 800 invasive aquatic &amp; terrestrial species in Texas</a:t>
            </a:r>
          </a:p>
          <a:p>
            <a:r>
              <a:rPr lang="en-US" dirty="0"/>
              <a:t>Effect of invasive species:</a:t>
            </a:r>
          </a:p>
          <a:p>
            <a:pPr lvl="1"/>
            <a:r>
              <a:rPr lang="en-US" dirty="0"/>
              <a:t>Outcompete native species for food, resulting in significant changes in </a:t>
            </a:r>
            <a:r>
              <a:rPr lang="en-US" dirty="0" err="1"/>
              <a:t>foodwebs</a:t>
            </a:r>
            <a:r>
              <a:rPr lang="en-US" dirty="0"/>
              <a:t> &amp; community composition</a:t>
            </a:r>
          </a:p>
          <a:p>
            <a:pPr lvl="1"/>
            <a:r>
              <a:rPr lang="en-US" dirty="0"/>
              <a:t>Higher reproductive rates, crowd out native species, destroying habitats</a:t>
            </a:r>
          </a:p>
          <a:p>
            <a:pPr lvl="1"/>
            <a:r>
              <a:rPr lang="en-US" dirty="0"/>
              <a:t>Create monocultures with loss of biodiversity affecting ecosystems</a:t>
            </a:r>
          </a:p>
          <a:p>
            <a:r>
              <a:rPr lang="en-US" sz="2000" dirty="0"/>
              <a:t>Estimated cost of $1 billion/year</a:t>
            </a:r>
          </a:p>
          <a:p>
            <a:endParaRPr lang="en-US" sz="2000" dirty="0"/>
          </a:p>
          <a:p>
            <a:pPr lvl="1"/>
            <a:endParaRPr lang="en-US" dirty="0"/>
          </a:p>
        </p:txBody>
      </p:sp>
      <p:pic>
        <p:nvPicPr>
          <p:cNvPr id="10" name="Picture 9">
            <a:extLst>
              <a:ext uri="{FF2B5EF4-FFF2-40B4-BE49-F238E27FC236}">
                <a16:creationId xmlns:a16="http://schemas.microsoft.com/office/drawing/2014/main" id="{C63A3CD0-5FF3-4C18-A3ED-643AAA4BE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951" y="295776"/>
            <a:ext cx="3952370" cy="2395376"/>
          </a:xfrm>
          <a:prstGeom prst="rect">
            <a:avLst/>
          </a:prstGeom>
        </p:spPr>
      </p:pic>
      <p:pic>
        <p:nvPicPr>
          <p:cNvPr id="12" name="Picture 11">
            <a:extLst>
              <a:ext uri="{FF2B5EF4-FFF2-40B4-BE49-F238E27FC236}">
                <a16:creationId xmlns:a16="http://schemas.microsoft.com/office/drawing/2014/main" id="{5FC842C3-5D64-44DB-AF5A-3BF28D193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318" y="1774825"/>
            <a:ext cx="3511661" cy="2637792"/>
          </a:xfrm>
          <a:prstGeom prst="rect">
            <a:avLst/>
          </a:prstGeom>
        </p:spPr>
      </p:pic>
      <p:pic>
        <p:nvPicPr>
          <p:cNvPr id="14" name="Picture 13">
            <a:extLst>
              <a:ext uri="{FF2B5EF4-FFF2-40B4-BE49-F238E27FC236}">
                <a16:creationId xmlns:a16="http://schemas.microsoft.com/office/drawing/2014/main" id="{86DE4498-59AE-4321-8D36-E98DF131E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08" y="4617195"/>
            <a:ext cx="2314575" cy="1971675"/>
          </a:xfrm>
          <a:prstGeom prst="rect">
            <a:avLst/>
          </a:prstGeom>
        </p:spPr>
      </p:pic>
      <p:pic>
        <p:nvPicPr>
          <p:cNvPr id="16" name="Picture 15">
            <a:extLst>
              <a:ext uri="{FF2B5EF4-FFF2-40B4-BE49-F238E27FC236}">
                <a16:creationId xmlns:a16="http://schemas.microsoft.com/office/drawing/2014/main" id="{69E31B60-8161-484C-A8A8-CDE3FBD674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0078" y="4617195"/>
            <a:ext cx="3499181" cy="1971675"/>
          </a:xfrm>
          <a:prstGeom prst="rect">
            <a:avLst/>
          </a:prstGeom>
        </p:spPr>
      </p:pic>
    </p:spTree>
    <p:extLst>
      <p:ext uri="{BB962C8B-B14F-4D97-AF65-F5344CB8AC3E}">
        <p14:creationId xmlns:p14="http://schemas.microsoft.com/office/powerpoint/2010/main" val="247691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F83B4-46B7-4C5A-A3BC-488BFEC5008E}"/>
              </a:ext>
            </a:extLst>
          </p:cNvPr>
          <p:cNvPicPr>
            <a:picLocks noChangeAspect="1"/>
          </p:cNvPicPr>
          <p:nvPr/>
        </p:nvPicPr>
        <p:blipFill>
          <a:blip r:embed="rId2"/>
          <a:stretch>
            <a:fillRect/>
          </a:stretch>
        </p:blipFill>
        <p:spPr>
          <a:xfrm>
            <a:off x="432271" y="444603"/>
            <a:ext cx="11011175" cy="6168912"/>
          </a:xfrm>
          <a:prstGeom prst="rect">
            <a:avLst/>
          </a:prstGeom>
        </p:spPr>
      </p:pic>
    </p:spTree>
    <p:extLst>
      <p:ext uri="{BB962C8B-B14F-4D97-AF65-F5344CB8AC3E}">
        <p14:creationId xmlns:p14="http://schemas.microsoft.com/office/powerpoint/2010/main" val="378318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78C8057-471D-4B28-BD88-46ED6DD84357}"/>
              </a:ext>
            </a:extLst>
          </p:cNvPr>
          <p:cNvSpPr txBox="1">
            <a:spLocks/>
          </p:cNvSpPr>
          <p:nvPr/>
        </p:nvSpPr>
        <p:spPr>
          <a:xfrm>
            <a:off x="354195" y="402598"/>
            <a:ext cx="3490018" cy="459999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Top 10 Invasives</a:t>
            </a:r>
          </a:p>
          <a:p>
            <a:pPr lvl="1"/>
            <a:r>
              <a:rPr lang="en-US" dirty="0"/>
              <a:t>Asian Clam</a:t>
            </a:r>
          </a:p>
          <a:p>
            <a:pPr lvl="1"/>
            <a:r>
              <a:rPr lang="en-US" dirty="0"/>
              <a:t>Asian Carp</a:t>
            </a:r>
          </a:p>
          <a:p>
            <a:pPr lvl="1"/>
            <a:r>
              <a:rPr lang="en-US" dirty="0"/>
              <a:t>Africanized Honey Bee</a:t>
            </a:r>
          </a:p>
          <a:p>
            <a:pPr lvl="1"/>
            <a:r>
              <a:rPr lang="en-US" dirty="0"/>
              <a:t>Black Tiger Shrimp</a:t>
            </a:r>
          </a:p>
          <a:p>
            <a:pPr lvl="1"/>
            <a:r>
              <a:rPr lang="en-US" dirty="0"/>
              <a:t>Giant Salvinia</a:t>
            </a:r>
          </a:p>
          <a:p>
            <a:pPr lvl="1"/>
            <a:r>
              <a:rPr lang="en-US" dirty="0"/>
              <a:t>Red Imported Fire Ant</a:t>
            </a:r>
          </a:p>
          <a:p>
            <a:pPr lvl="1"/>
            <a:r>
              <a:rPr lang="en-US" dirty="0"/>
              <a:t>Hydrilla</a:t>
            </a:r>
          </a:p>
          <a:p>
            <a:pPr lvl="1"/>
            <a:r>
              <a:rPr lang="en-US" dirty="0"/>
              <a:t>Nutria</a:t>
            </a:r>
          </a:p>
          <a:p>
            <a:pPr lvl="1"/>
            <a:r>
              <a:rPr lang="en-US" dirty="0"/>
              <a:t>Feral Hog</a:t>
            </a:r>
          </a:p>
          <a:p>
            <a:pPr lvl="1"/>
            <a:r>
              <a:rPr lang="en-US" dirty="0"/>
              <a:t>Zebra Mussels</a:t>
            </a:r>
            <a:br>
              <a:rPr lang="en-US" dirty="0"/>
            </a:br>
            <a:br>
              <a:rPr lang="en-US" dirty="0"/>
            </a:br>
            <a:endParaRPr lang="en-US" dirty="0"/>
          </a:p>
        </p:txBody>
      </p:sp>
      <p:pic>
        <p:nvPicPr>
          <p:cNvPr id="5" name="Picture 4">
            <a:extLst>
              <a:ext uri="{FF2B5EF4-FFF2-40B4-BE49-F238E27FC236}">
                <a16:creationId xmlns:a16="http://schemas.microsoft.com/office/drawing/2014/main" id="{42A0C773-C372-4C93-BECE-9351A492B24D}"/>
              </a:ext>
            </a:extLst>
          </p:cNvPr>
          <p:cNvPicPr>
            <a:picLocks noChangeAspect="1"/>
          </p:cNvPicPr>
          <p:nvPr/>
        </p:nvPicPr>
        <p:blipFill>
          <a:blip r:embed="rId3"/>
          <a:stretch>
            <a:fillRect/>
          </a:stretch>
        </p:blipFill>
        <p:spPr>
          <a:xfrm>
            <a:off x="3928188" y="1280848"/>
            <a:ext cx="8040246" cy="5494349"/>
          </a:xfrm>
          <a:prstGeom prst="rect">
            <a:avLst/>
          </a:prstGeom>
        </p:spPr>
      </p:pic>
      <p:sp>
        <p:nvSpPr>
          <p:cNvPr id="6" name="Rectangle 5">
            <a:extLst>
              <a:ext uri="{FF2B5EF4-FFF2-40B4-BE49-F238E27FC236}">
                <a16:creationId xmlns:a16="http://schemas.microsoft.com/office/drawing/2014/main" id="{57686E30-9A8C-4730-B516-58DF2FB90598}"/>
              </a:ext>
            </a:extLst>
          </p:cNvPr>
          <p:cNvSpPr/>
          <p:nvPr/>
        </p:nvSpPr>
        <p:spPr>
          <a:xfrm>
            <a:off x="2864498" y="290630"/>
            <a:ext cx="6783355" cy="707886"/>
          </a:xfrm>
          <a:prstGeom prst="rect">
            <a:avLst/>
          </a:prstGeom>
        </p:spPr>
        <p:txBody>
          <a:bodyPr wrap="square">
            <a:spAutoFit/>
          </a:bodyPr>
          <a:lstStyle/>
          <a:p>
            <a:pPr lvl="1"/>
            <a:r>
              <a:rPr lang="en-US" sz="2000" b="1" dirty="0">
                <a:hlinkClick r:id="rId4"/>
              </a:rPr>
              <a:t>https://www.texasinvasives.org/</a:t>
            </a:r>
            <a:endParaRPr lang="en-US" sz="2000" b="1" dirty="0"/>
          </a:p>
          <a:p>
            <a:pPr lvl="1"/>
            <a:r>
              <a:rPr lang="en-US" sz="2000" b="1" dirty="0">
                <a:hlinkClick r:id="rId5"/>
              </a:rPr>
              <a:t>http://www.tsusinvasives.org/home/invasives-101/</a:t>
            </a:r>
            <a:endParaRPr lang="en-US" sz="2000" b="1" dirty="0"/>
          </a:p>
        </p:txBody>
      </p:sp>
    </p:spTree>
    <p:extLst>
      <p:ext uri="{BB962C8B-B14F-4D97-AF65-F5344CB8AC3E}">
        <p14:creationId xmlns:p14="http://schemas.microsoft.com/office/powerpoint/2010/main" val="2191089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83DD2C-54D8-48C3-9D8A-11242922AA3D}"/>
              </a:ext>
            </a:extLst>
          </p:cNvPr>
          <p:cNvSpPr>
            <a:spLocks noGrp="1"/>
          </p:cNvSpPr>
          <p:nvPr>
            <p:ph type="title"/>
          </p:nvPr>
        </p:nvSpPr>
        <p:spPr>
          <a:xfrm>
            <a:off x="677334" y="173635"/>
            <a:ext cx="8596668" cy="643003"/>
          </a:xfrm>
        </p:spPr>
        <p:txBody>
          <a:bodyPr>
            <a:normAutofit fontScale="90000"/>
          </a:bodyPr>
          <a:lstStyle/>
          <a:p>
            <a:r>
              <a:rPr lang="en-US" dirty="0"/>
              <a:t>8.  Accelerated climate change</a:t>
            </a:r>
            <a:br>
              <a:rPr lang="en-US" dirty="0"/>
            </a:br>
            <a:endParaRPr lang="en-US" dirty="0"/>
          </a:p>
        </p:txBody>
      </p:sp>
      <p:sp>
        <p:nvSpPr>
          <p:cNvPr id="4" name="Content Placeholder 5">
            <a:extLst>
              <a:ext uri="{FF2B5EF4-FFF2-40B4-BE49-F238E27FC236}">
                <a16:creationId xmlns:a16="http://schemas.microsoft.com/office/drawing/2014/main" id="{E0461642-CC24-43AA-8CB1-BC60E200BB46}"/>
              </a:ext>
            </a:extLst>
          </p:cNvPr>
          <p:cNvSpPr>
            <a:spLocks noGrp="1"/>
          </p:cNvSpPr>
          <p:nvPr>
            <p:ph idx="1"/>
          </p:nvPr>
        </p:nvSpPr>
        <p:spPr>
          <a:xfrm>
            <a:off x="444069" y="921886"/>
            <a:ext cx="8596668" cy="5014228"/>
          </a:xfrm>
        </p:spPr>
        <p:txBody>
          <a:bodyPr>
            <a:normAutofit/>
          </a:bodyPr>
          <a:lstStyle/>
          <a:p>
            <a:r>
              <a:rPr lang="en-US" sz="2400" dirty="0"/>
              <a:t>Major difference between natural &amp; human caused climate change is the rate at which it occurs</a:t>
            </a:r>
          </a:p>
          <a:p>
            <a:pPr lvl="1"/>
            <a:r>
              <a:rPr lang="en-US" sz="2200" dirty="0"/>
              <a:t>Carbon dioxide levels increased from 280 ppm to 360 ppm since 1860</a:t>
            </a:r>
          </a:p>
          <a:p>
            <a:pPr lvl="1"/>
            <a:r>
              <a:rPr lang="en-US" sz="2200" dirty="0"/>
              <a:t>Global annual average temp increased 1.5°F since 1880</a:t>
            </a:r>
          </a:p>
          <a:p>
            <a:pPr lvl="2"/>
            <a:r>
              <a:rPr lang="en-US" sz="2000" dirty="0"/>
              <a:t>More extreme variations (highs/lows) have negative impact on wildlife</a:t>
            </a:r>
            <a:endParaRPr lang="en-US" sz="2200" dirty="0"/>
          </a:p>
          <a:p>
            <a:endParaRPr lang="en-US" sz="2400" dirty="0"/>
          </a:p>
          <a:p>
            <a:r>
              <a:rPr lang="en-US" sz="2400" dirty="0">
                <a:hlinkClick r:id="rId3"/>
              </a:rPr>
              <a:t>https://www.nationalgeographic.com/environment/global-warming/global-warming-effects/</a:t>
            </a:r>
            <a:r>
              <a:rPr lang="en-US" sz="2400" dirty="0"/>
              <a:t> (2:34)</a:t>
            </a:r>
          </a:p>
        </p:txBody>
      </p:sp>
      <p:sp>
        <p:nvSpPr>
          <p:cNvPr id="2" name="Rectangle 1">
            <a:extLst>
              <a:ext uri="{FF2B5EF4-FFF2-40B4-BE49-F238E27FC236}">
                <a16:creationId xmlns:a16="http://schemas.microsoft.com/office/drawing/2014/main" id="{4D087FEB-F60E-409A-AD82-1AD2E84EC090}"/>
              </a:ext>
            </a:extLst>
          </p:cNvPr>
          <p:cNvSpPr/>
          <p:nvPr/>
        </p:nvSpPr>
        <p:spPr>
          <a:xfrm>
            <a:off x="992317" y="5428240"/>
            <a:ext cx="7299427" cy="1200329"/>
          </a:xfrm>
          <a:prstGeom prst="rect">
            <a:avLst/>
          </a:prstGeom>
        </p:spPr>
        <p:txBody>
          <a:bodyPr wrap="square">
            <a:spAutoFit/>
          </a:bodyPr>
          <a:lstStyle/>
          <a:p>
            <a:r>
              <a:rPr lang="en-US" sz="2400" dirty="0">
                <a:hlinkClick r:id="rId4"/>
              </a:rPr>
              <a:t>https://youtu.be/RkdbSxyXftc</a:t>
            </a:r>
            <a:r>
              <a:rPr lang="en-US" sz="2400" dirty="0"/>
              <a:t> (4:54)</a:t>
            </a:r>
          </a:p>
          <a:p>
            <a:r>
              <a:rPr lang="en-US" sz="2400" dirty="0"/>
              <a:t>Dr. Roy Spencer, co-founder Greenpeace “Climate Change is not man-made”</a:t>
            </a:r>
          </a:p>
        </p:txBody>
      </p:sp>
    </p:spTree>
    <p:extLst>
      <p:ext uri="{BB962C8B-B14F-4D97-AF65-F5344CB8AC3E}">
        <p14:creationId xmlns:p14="http://schemas.microsoft.com/office/powerpoint/2010/main" val="2886150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D540-7201-44A6-A480-F9EC3C28DF4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A5D5728-E9D5-4295-986F-3488CECE5D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470" y="131371"/>
            <a:ext cx="8508299" cy="6574595"/>
          </a:xfrm>
        </p:spPr>
      </p:pic>
    </p:spTree>
    <p:extLst>
      <p:ext uri="{BB962C8B-B14F-4D97-AF65-F5344CB8AC3E}">
        <p14:creationId xmlns:p14="http://schemas.microsoft.com/office/powerpoint/2010/main" val="4117494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7F46-7AE4-429F-81FB-DD544EC80066}"/>
              </a:ext>
            </a:extLst>
          </p:cNvPr>
          <p:cNvSpPr>
            <a:spLocks noGrp="1"/>
          </p:cNvSpPr>
          <p:nvPr>
            <p:ph type="title"/>
          </p:nvPr>
        </p:nvSpPr>
        <p:spPr>
          <a:xfrm>
            <a:off x="563034" y="273843"/>
            <a:ext cx="8596668" cy="542795"/>
          </a:xfrm>
        </p:spPr>
        <p:txBody>
          <a:bodyPr>
            <a:normAutofit fontScale="90000"/>
          </a:bodyPr>
          <a:lstStyle/>
          <a:p>
            <a:r>
              <a:rPr lang="en-US" dirty="0"/>
              <a:t>As the earth warms…</a:t>
            </a:r>
          </a:p>
        </p:txBody>
      </p:sp>
      <p:sp>
        <p:nvSpPr>
          <p:cNvPr id="3" name="Content Placeholder 2">
            <a:extLst>
              <a:ext uri="{FF2B5EF4-FFF2-40B4-BE49-F238E27FC236}">
                <a16:creationId xmlns:a16="http://schemas.microsoft.com/office/drawing/2014/main" id="{D7911EFD-86A0-44EC-B543-0106DA9D132C}"/>
              </a:ext>
            </a:extLst>
          </p:cNvPr>
          <p:cNvSpPr>
            <a:spLocks noGrp="1"/>
          </p:cNvSpPr>
          <p:nvPr>
            <p:ph sz="half" idx="1"/>
          </p:nvPr>
        </p:nvSpPr>
        <p:spPr>
          <a:xfrm>
            <a:off x="926289" y="1383974"/>
            <a:ext cx="8881591" cy="3880772"/>
          </a:xfrm>
        </p:spPr>
        <p:txBody>
          <a:bodyPr>
            <a:normAutofit/>
          </a:bodyPr>
          <a:lstStyle/>
          <a:p>
            <a:r>
              <a:rPr lang="en-US" sz="2400" dirty="0"/>
              <a:t>Shifts Species north</a:t>
            </a:r>
          </a:p>
          <a:p>
            <a:r>
              <a:rPr lang="en-US" sz="2400" dirty="0"/>
              <a:t>Lengthens Growing seasons</a:t>
            </a:r>
          </a:p>
          <a:p>
            <a:r>
              <a:rPr lang="en-US" sz="2400" dirty="0"/>
              <a:t>Changes migration patterns of birds &amp; butterflies</a:t>
            </a:r>
          </a:p>
          <a:p>
            <a:r>
              <a:rPr lang="en-US" sz="2400" dirty="0"/>
              <a:t>Increases Pests &amp; diseases because they don’t die off during winter</a:t>
            </a:r>
          </a:p>
          <a:p>
            <a:r>
              <a:rPr lang="en-US" sz="2400" dirty="0"/>
              <a:t>Creates more favorable conditions for woody shrubs</a:t>
            </a:r>
          </a:p>
          <a:p>
            <a:r>
              <a:rPr lang="en-US" sz="2400" dirty="0"/>
              <a:t>Changes soil moisture cycles</a:t>
            </a:r>
          </a:p>
          <a:p>
            <a:r>
              <a:rPr lang="en-US" sz="2400" dirty="0"/>
              <a:t>Causes Fish migration north </a:t>
            </a:r>
          </a:p>
        </p:txBody>
      </p:sp>
    </p:spTree>
    <p:extLst>
      <p:ext uri="{BB962C8B-B14F-4D97-AF65-F5344CB8AC3E}">
        <p14:creationId xmlns:p14="http://schemas.microsoft.com/office/powerpoint/2010/main" val="3427671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E9B4-BF7A-429C-B2C5-A012A08033FD}"/>
              </a:ext>
            </a:extLst>
          </p:cNvPr>
          <p:cNvSpPr>
            <a:spLocks noGrp="1"/>
          </p:cNvSpPr>
          <p:nvPr>
            <p:ph type="title"/>
          </p:nvPr>
        </p:nvSpPr>
        <p:spPr>
          <a:xfrm>
            <a:off x="677334" y="136057"/>
            <a:ext cx="8596668" cy="680581"/>
          </a:xfrm>
        </p:spPr>
        <p:txBody>
          <a:bodyPr>
            <a:normAutofit fontScale="90000"/>
          </a:bodyPr>
          <a:lstStyle/>
          <a:p>
            <a:r>
              <a:rPr lang="en-US" dirty="0"/>
              <a:t>9.  Human population &amp; development</a:t>
            </a:r>
            <a:br>
              <a:rPr lang="en-US" dirty="0"/>
            </a:br>
            <a:endParaRPr lang="en-US" dirty="0"/>
          </a:p>
        </p:txBody>
      </p:sp>
      <p:pic>
        <p:nvPicPr>
          <p:cNvPr id="4" name="Picture 3">
            <a:extLst>
              <a:ext uri="{FF2B5EF4-FFF2-40B4-BE49-F238E27FC236}">
                <a16:creationId xmlns:a16="http://schemas.microsoft.com/office/drawing/2014/main" id="{3CF7AE3B-C497-4CC4-92D4-5C52CEFEE194}"/>
              </a:ext>
            </a:extLst>
          </p:cNvPr>
          <p:cNvPicPr>
            <a:picLocks noChangeAspect="1"/>
          </p:cNvPicPr>
          <p:nvPr/>
        </p:nvPicPr>
        <p:blipFill>
          <a:blip r:embed="rId2"/>
          <a:stretch>
            <a:fillRect/>
          </a:stretch>
        </p:blipFill>
        <p:spPr>
          <a:xfrm>
            <a:off x="1283226" y="903665"/>
            <a:ext cx="9381663" cy="542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1312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E27BD4-D4E1-4D65-82BF-B193D7E50BDA}"/>
              </a:ext>
            </a:extLst>
          </p:cNvPr>
          <p:cNvSpPr>
            <a:spLocks noGrp="1"/>
          </p:cNvSpPr>
          <p:nvPr>
            <p:ph type="title"/>
          </p:nvPr>
        </p:nvSpPr>
        <p:spPr>
          <a:xfrm>
            <a:off x="289249" y="609600"/>
            <a:ext cx="3517641" cy="4904792"/>
          </a:xfrm>
        </p:spPr>
        <p:txBody>
          <a:bodyPr>
            <a:normAutofit/>
          </a:bodyPr>
          <a:lstStyle/>
          <a:p>
            <a:pPr algn="ctr"/>
            <a:r>
              <a:rPr lang="en-US" sz="2800" dirty="0"/>
              <a:t>Sources of Groundwater Contamination</a:t>
            </a:r>
            <a:br>
              <a:rPr lang="en-US" sz="1800" dirty="0"/>
            </a:br>
            <a:br>
              <a:rPr lang="en-US" sz="1800" dirty="0"/>
            </a:br>
            <a:endParaRPr lang="en-US" sz="1800" dirty="0"/>
          </a:p>
        </p:txBody>
      </p:sp>
      <p:pic>
        <p:nvPicPr>
          <p:cNvPr id="2" name="Picture 1">
            <a:extLst>
              <a:ext uri="{FF2B5EF4-FFF2-40B4-BE49-F238E27FC236}">
                <a16:creationId xmlns:a16="http://schemas.microsoft.com/office/drawing/2014/main" id="{68D5153D-0AD9-4877-8BB4-4FD1AEF43CEC}"/>
              </a:ext>
            </a:extLst>
          </p:cNvPr>
          <p:cNvPicPr>
            <a:picLocks noChangeAspect="1"/>
          </p:cNvPicPr>
          <p:nvPr/>
        </p:nvPicPr>
        <p:blipFill>
          <a:blip r:embed="rId2"/>
          <a:stretch>
            <a:fillRect/>
          </a:stretch>
        </p:blipFill>
        <p:spPr>
          <a:xfrm>
            <a:off x="3610947" y="143255"/>
            <a:ext cx="8291804" cy="6596972"/>
          </a:xfrm>
          <a:prstGeom prst="rect">
            <a:avLst/>
          </a:prstGeom>
        </p:spPr>
      </p:pic>
    </p:spTree>
    <p:extLst>
      <p:ext uri="{BB962C8B-B14F-4D97-AF65-F5344CB8AC3E}">
        <p14:creationId xmlns:p14="http://schemas.microsoft.com/office/powerpoint/2010/main" val="863106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95DA-50AF-4472-8A65-D33F459CB50A}"/>
              </a:ext>
            </a:extLst>
          </p:cNvPr>
          <p:cNvSpPr>
            <a:spLocks noGrp="1"/>
          </p:cNvSpPr>
          <p:nvPr>
            <p:ph type="title"/>
          </p:nvPr>
        </p:nvSpPr>
        <p:spPr>
          <a:xfrm>
            <a:off x="2366175" y="1746379"/>
            <a:ext cx="4958356" cy="808654"/>
          </a:xfrm>
        </p:spPr>
        <p:txBody>
          <a:bodyPr>
            <a:normAutofit fontScale="90000"/>
          </a:bodyPr>
          <a:lstStyle/>
          <a:p>
            <a:r>
              <a:rPr lang="en-US" sz="2000" dirty="0"/>
              <a:t>Pervious concrete</a:t>
            </a:r>
            <a:br>
              <a:rPr lang="en-US" sz="2000" dirty="0"/>
            </a:br>
            <a:r>
              <a:rPr lang="en-US" sz="2000" dirty="0">
                <a:hlinkClick r:id="rId3"/>
              </a:rPr>
              <a:t>https://www.concretenetwork.com/pervious</a:t>
            </a:r>
            <a:br>
              <a:rPr lang="en-US" sz="2000" dirty="0"/>
            </a:br>
            <a:endParaRPr lang="en-US" sz="2000" dirty="0"/>
          </a:p>
        </p:txBody>
      </p:sp>
      <p:sp>
        <p:nvSpPr>
          <p:cNvPr id="3" name="Rectangle 2">
            <a:extLst>
              <a:ext uri="{FF2B5EF4-FFF2-40B4-BE49-F238E27FC236}">
                <a16:creationId xmlns:a16="http://schemas.microsoft.com/office/drawing/2014/main" id="{12388327-BB3C-4706-8ADB-446D7F4E2BC4}"/>
              </a:ext>
            </a:extLst>
          </p:cNvPr>
          <p:cNvSpPr/>
          <p:nvPr/>
        </p:nvSpPr>
        <p:spPr>
          <a:xfrm>
            <a:off x="1787677" y="423275"/>
            <a:ext cx="6879771" cy="1015663"/>
          </a:xfrm>
          <a:prstGeom prst="rect">
            <a:avLst/>
          </a:prstGeom>
        </p:spPr>
        <p:txBody>
          <a:bodyPr wrap="square">
            <a:spAutoFit/>
          </a:bodyPr>
          <a:lstStyle/>
          <a:p>
            <a:r>
              <a:rPr lang="en-US" sz="2000" dirty="0"/>
              <a:t>FYI:  Impervious surface cover which accompanies human development causes many problems &amp; damages the watershed.  Is pervious concrete the answer?</a:t>
            </a:r>
          </a:p>
        </p:txBody>
      </p:sp>
    </p:spTree>
    <p:extLst>
      <p:ext uri="{BB962C8B-B14F-4D97-AF65-F5344CB8AC3E}">
        <p14:creationId xmlns:p14="http://schemas.microsoft.com/office/powerpoint/2010/main" val="365614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F23D-AD8C-4E5E-87FF-75B1E195AF5C}"/>
              </a:ext>
            </a:extLst>
          </p:cNvPr>
          <p:cNvSpPr>
            <a:spLocks noGrp="1"/>
          </p:cNvSpPr>
          <p:nvPr>
            <p:ph type="title"/>
          </p:nvPr>
        </p:nvSpPr>
        <p:spPr>
          <a:xfrm>
            <a:off x="677334" y="85953"/>
            <a:ext cx="8596668" cy="730685"/>
          </a:xfrm>
        </p:spPr>
        <p:txBody>
          <a:bodyPr>
            <a:normAutofit fontScale="90000"/>
          </a:bodyPr>
          <a:lstStyle/>
          <a:p>
            <a:r>
              <a:rPr lang="en-US" dirty="0"/>
              <a:t>10.  Non-point source of pollution</a:t>
            </a:r>
            <a:br>
              <a:rPr lang="en-US" dirty="0"/>
            </a:br>
            <a:endParaRPr lang="en-US" dirty="0"/>
          </a:p>
        </p:txBody>
      </p:sp>
      <p:sp>
        <p:nvSpPr>
          <p:cNvPr id="3" name="Content Placeholder 2">
            <a:extLst>
              <a:ext uri="{FF2B5EF4-FFF2-40B4-BE49-F238E27FC236}">
                <a16:creationId xmlns:a16="http://schemas.microsoft.com/office/drawing/2014/main" id="{00E0800A-0F25-4F51-996F-89FAEBD26001}"/>
              </a:ext>
            </a:extLst>
          </p:cNvPr>
          <p:cNvSpPr>
            <a:spLocks noGrp="1"/>
          </p:cNvSpPr>
          <p:nvPr>
            <p:ph idx="1"/>
          </p:nvPr>
        </p:nvSpPr>
        <p:spPr>
          <a:xfrm>
            <a:off x="253092" y="816638"/>
            <a:ext cx="9763621" cy="5696129"/>
          </a:xfrm>
        </p:spPr>
        <p:txBody>
          <a:bodyPr/>
          <a:lstStyle/>
          <a:p>
            <a:r>
              <a:rPr lang="en-US" dirty="0"/>
              <a:t>Definition:  Pollution resulting from many diffuse sources, Nonpoint source pollution generally results from land runoff, precipitation, atmospheric deposition, drainage, seepage, or hydrological modification (rainfall and snowmelt) where tracing pollution back to a single source is difficult.</a:t>
            </a:r>
          </a:p>
          <a:p>
            <a:pPr lvl="1"/>
            <a:endParaRPr lang="en-US" dirty="0"/>
          </a:p>
        </p:txBody>
      </p:sp>
      <p:pic>
        <p:nvPicPr>
          <p:cNvPr id="5" name="Picture 4">
            <a:extLst>
              <a:ext uri="{FF2B5EF4-FFF2-40B4-BE49-F238E27FC236}">
                <a16:creationId xmlns:a16="http://schemas.microsoft.com/office/drawing/2014/main" id="{C6072E49-0CB7-429D-BAE3-B297301DA40A}"/>
              </a:ext>
            </a:extLst>
          </p:cNvPr>
          <p:cNvPicPr>
            <a:picLocks noChangeAspect="1"/>
          </p:cNvPicPr>
          <p:nvPr/>
        </p:nvPicPr>
        <p:blipFill rotWithShape="1">
          <a:blip r:embed="rId2">
            <a:extLst>
              <a:ext uri="{28A0092B-C50C-407E-A947-70E740481C1C}">
                <a14:useLocalDpi xmlns:a14="http://schemas.microsoft.com/office/drawing/2010/main" val="0"/>
              </a:ext>
            </a:extLst>
          </a:blip>
          <a:srcRect t="11992" b="9610"/>
          <a:stretch/>
        </p:blipFill>
        <p:spPr>
          <a:xfrm>
            <a:off x="3536301" y="2244059"/>
            <a:ext cx="8402607" cy="4268708"/>
          </a:xfrm>
          <a:prstGeom prst="rect">
            <a:avLst/>
          </a:prstGeom>
        </p:spPr>
      </p:pic>
    </p:spTree>
    <p:extLst>
      <p:ext uri="{BB962C8B-B14F-4D97-AF65-F5344CB8AC3E}">
        <p14:creationId xmlns:p14="http://schemas.microsoft.com/office/powerpoint/2010/main" val="3889059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44E0DD-F0E5-4DA1-361C-AFECD266BEAC}"/>
              </a:ext>
            </a:extLst>
          </p:cNvPr>
          <p:cNvSpPr>
            <a:spLocks noGrp="1"/>
          </p:cNvSpPr>
          <p:nvPr>
            <p:ph type="title"/>
          </p:nvPr>
        </p:nvSpPr>
        <p:spPr>
          <a:xfrm>
            <a:off x="445842" y="721596"/>
            <a:ext cx="8596668" cy="1826581"/>
          </a:xfrm>
        </p:spPr>
        <p:txBody>
          <a:bodyPr/>
          <a:lstStyle/>
          <a:p>
            <a:r>
              <a:rPr lang="en-US" dirty="0"/>
              <a:t>What about my water?</a:t>
            </a:r>
            <a:br>
              <a:rPr lang="en-US" dirty="0"/>
            </a:br>
            <a:endParaRPr lang="en-US" dirty="0"/>
          </a:p>
        </p:txBody>
      </p:sp>
      <p:sp>
        <p:nvSpPr>
          <p:cNvPr id="5" name="Text Placeholder 4">
            <a:extLst>
              <a:ext uri="{FF2B5EF4-FFF2-40B4-BE49-F238E27FC236}">
                <a16:creationId xmlns:a16="http://schemas.microsoft.com/office/drawing/2014/main" id="{3DE4C1C9-F81C-D675-8D49-259DB888086A}"/>
              </a:ext>
            </a:extLst>
          </p:cNvPr>
          <p:cNvSpPr>
            <a:spLocks noGrp="1"/>
          </p:cNvSpPr>
          <p:nvPr>
            <p:ph type="body" idx="1"/>
          </p:nvPr>
        </p:nvSpPr>
        <p:spPr>
          <a:xfrm>
            <a:off x="584738" y="2117977"/>
            <a:ext cx="8596668" cy="860400"/>
          </a:xfrm>
        </p:spPr>
        <p:txBody>
          <a:bodyPr/>
          <a:lstStyle/>
          <a:p>
            <a:r>
              <a:rPr lang="en-US" dirty="0" err="1">
                <a:hlinkClick r:id="rId2"/>
              </a:rPr>
              <a:t>TxWaterCo</a:t>
            </a:r>
            <a:r>
              <a:rPr lang="en-US" dirty="0">
                <a:hlinkClick r:id="rId2"/>
              </a:rPr>
              <a:t> | Make Every Drop Count</a:t>
            </a:r>
            <a:endParaRPr lang="en-US" dirty="0"/>
          </a:p>
        </p:txBody>
      </p:sp>
    </p:spTree>
    <p:extLst>
      <p:ext uri="{BB962C8B-B14F-4D97-AF65-F5344CB8AC3E}">
        <p14:creationId xmlns:p14="http://schemas.microsoft.com/office/powerpoint/2010/main" val="3255716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3FD6D4-D1DE-49B9-B47A-7A2D0984F3E1}"/>
              </a:ext>
            </a:extLst>
          </p:cNvPr>
          <p:cNvPicPr>
            <a:picLocks noChangeAspect="1"/>
          </p:cNvPicPr>
          <p:nvPr/>
        </p:nvPicPr>
        <p:blipFill>
          <a:blip r:embed="rId2"/>
          <a:stretch>
            <a:fillRect/>
          </a:stretch>
        </p:blipFill>
        <p:spPr>
          <a:xfrm>
            <a:off x="437228" y="382582"/>
            <a:ext cx="11245353" cy="5991585"/>
          </a:xfrm>
          <a:prstGeom prst="rect">
            <a:avLst/>
          </a:prstGeom>
        </p:spPr>
      </p:pic>
      <p:sp>
        <p:nvSpPr>
          <p:cNvPr id="4" name="Oval 3">
            <a:extLst>
              <a:ext uri="{FF2B5EF4-FFF2-40B4-BE49-F238E27FC236}">
                <a16:creationId xmlns:a16="http://schemas.microsoft.com/office/drawing/2014/main" id="{3CF7ECEA-0892-4188-BB37-EBF63CD485AB}"/>
              </a:ext>
            </a:extLst>
          </p:cNvPr>
          <p:cNvSpPr/>
          <p:nvPr/>
        </p:nvSpPr>
        <p:spPr>
          <a:xfrm>
            <a:off x="577049" y="4545367"/>
            <a:ext cx="2769833" cy="337351"/>
          </a:xfrm>
          <a:prstGeom prst="ellipse">
            <a:avLst/>
          </a:prstGeom>
          <a:no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30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1EE2-ACD4-3D1E-733A-06B7EF605F02}"/>
              </a:ext>
            </a:extLst>
          </p:cNvPr>
          <p:cNvSpPr>
            <a:spLocks noGrp="1"/>
          </p:cNvSpPr>
          <p:nvPr>
            <p:ph type="title"/>
          </p:nvPr>
        </p:nvSpPr>
        <p:spPr/>
        <p:txBody>
          <a:bodyPr/>
          <a:lstStyle/>
          <a:p>
            <a:r>
              <a:rPr lang="en-US" dirty="0"/>
              <a:t>Drought</a:t>
            </a:r>
          </a:p>
        </p:txBody>
      </p:sp>
      <p:sp>
        <p:nvSpPr>
          <p:cNvPr id="3" name="Content Placeholder 2">
            <a:extLst>
              <a:ext uri="{FF2B5EF4-FFF2-40B4-BE49-F238E27FC236}">
                <a16:creationId xmlns:a16="http://schemas.microsoft.com/office/drawing/2014/main" id="{1CE09AE7-CB89-5A1A-D526-C9AE857E2E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07067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EC87B0-C354-4595-A40F-779ACB4904F3}"/>
              </a:ext>
            </a:extLst>
          </p:cNvPr>
          <p:cNvPicPr>
            <a:picLocks noChangeAspect="1"/>
          </p:cNvPicPr>
          <p:nvPr/>
        </p:nvPicPr>
        <p:blipFill>
          <a:blip r:embed="rId3"/>
          <a:stretch>
            <a:fillRect/>
          </a:stretch>
        </p:blipFill>
        <p:spPr>
          <a:xfrm>
            <a:off x="3147669" y="398963"/>
            <a:ext cx="4743875" cy="5899744"/>
          </a:xfrm>
          <a:prstGeom prst="rect">
            <a:avLst/>
          </a:prstGeom>
        </p:spPr>
      </p:pic>
    </p:spTree>
    <p:extLst>
      <p:ext uri="{BB962C8B-B14F-4D97-AF65-F5344CB8AC3E}">
        <p14:creationId xmlns:p14="http://schemas.microsoft.com/office/powerpoint/2010/main" val="3334874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F4ACAC-ED73-4D9B-969F-F33773122D12}"/>
              </a:ext>
            </a:extLst>
          </p:cNvPr>
          <p:cNvSpPr>
            <a:spLocks noGrp="1"/>
          </p:cNvSpPr>
          <p:nvPr>
            <p:ph type="title"/>
          </p:nvPr>
        </p:nvSpPr>
        <p:spPr>
          <a:xfrm>
            <a:off x="677335" y="503971"/>
            <a:ext cx="8596668" cy="1826581"/>
          </a:xfrm>
        </p:spPr>
        <p:txBody>
          <a:bodyPr/>
          <a:lstStyle/>
          <a:p>
            <a:endParaRPr lang="en-US" dirty="0"/>
          </a:p>
        </p:txBody>
      </p:sp>
      <p:sp>
        <p:nvSpPr>
          <p:cNvPr id="5" name="Text Placeholder 4">
            <a:extLst>
              <a:ext uri="{FF2B5EF4-FFF2-40B4-BE49-F238E27FC236}">
                <a16:creationId xmlns:a16="http://schemas.microsoft.com/office/drawing/2014/main" id="{7C5779EC-C8EC-4DF5-B29F-13745E97F98A}"/>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8A02E936-51EF-4C79-AB4A-ECF7BEBB43D2}"/>
              </a:ext>
            </a:extLst>
          </p:cNvPr>
          <p:cNvPicPr>
            <a:picLocks noChangeAspect="1"/>
          </p:cNvPicPr>
          <p:nvPr/>
        </p:nvPicPr>
        <p:blipFill>
          <a:blip r:embed="rId2"/>
          <a:stretch>
            <a:fillRect/>
          </a:stretch>
        </p:blipFill>
        <p:spPr>
          <a:xfrm>
            <a:off x="214104" y="1025535"/>
            <a:ext cx="11763792" cy="3702921"/>
          </a:xfrm>
          <a:prstGeom prst="rect">
            <a:avLst/>
          </a:prstGeom>
        </p:spPr>
      </p:pic>
    </p:spTree>
    <p:extLst>
      <p:ext uri="{BB962C8B-B14F-4D97-AF65-F5344CB8AC3E}">
        <p14:creationId xmlns:p14="http://schemas.microsoft.com/office/powerpoint/2010/main" val="1289106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26AD-0FC2-499A-84CF-6B53EA7F457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BBB0F1C-A70E-4F99-B9AA-8D498DA6DB7E}"/>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540FE6DE-4041-4643-B275-B41217059621}"/>
              </a:ext>
            </a:extLst>
          </p:cNvPr>
          <p:cNvPicPr>
            <a:picLocks noChangeAspect="1"/>
          </p:cNvPicPr>
          <p:nvPr/>
        </p:nvPicPr>
        <p:blipFill>
          <a:blip r:embed="rId3"/>
          <a:stretch>
            <a:fillRect/>
          </a:stretch>
        </p:blipFill>
        <p:spPr>
          <a:xfrm>
            <a:off x="492531" y="222354"/>
            <a:ext cx="9917562" cy="6377779"/>
          </a:xfrm>
          <a:prstGeom prst="rect">
            <a:avLst/>
          </a:prstGeom>
        </p:spPr>
      </p:pic>
      <p:sp>
        <p:nvSpPr>
          <p:cNvPr id="5" name="Oval 4">
            <a:extLst>
              <a:ext uri="{FF2B5EF4-FFF2-40B4-BE49-F238E27FC236}">
                <a16:creationId xmlns:a16="http://schemas.microsoft.com/office/drawing/2014/main" id="{4D11784A-D874-4681-90CD-A0E70F15A8B6}"/>
              </a:ext>
            </a:extLst>
          </p:cNvPr>
          <p:cNvSpPr/>
          <p:nvPr/>
        </p:nvSpPr>
        <p:spPr>
          <a:xfrm>
            <a:off x="597436" y="3811273"/>
            <a:ext cx="663193" cy="239697"/>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EF4C32A4-3142-4E4D-BFED-089CCB27D0D6}"/>
              </a:ext>
            </a:extLst>
          </p:cNvPr>
          <p:cNvSpPr/>
          <p:nvPr/>
        </p:nvSpPr>
        <p:spPr>
          <a:xfrm>
            <a:off x="10037231" y="1802167"/>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8126B7BF-F2B6-47DD-B572-17B77A290A20}"/>
              </a:ext>
            </a:extLst>
          </p:cNvPr>
          <p:cNvSpPr/>
          <p:nvPr/>
        </p:nvSpPr>
        <p:spPr>
          <a:xfrm>
            <a:off x="10060450" y="2078855"/>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453A5CB5-35FC-47B1-B356-5B3CE31092E1}"/>
              </a:ext>
            </a:extLst>
          </p:cNvPr>
          <p:cNvSpPr/>
          <p:nvPr/>
        </p:nvSpPr>
        <p:spPr>
          <a:xfrm>
            <a:off x="10012648" y="3135297"/>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0DC7CF0F-CD0D-4DC3-91B9-13EC23183C7D}"/>
              </a:ext>
            </a:extLst>
          </p:cNvPr>
          <p:cNvSpPr/>
          <p:nvPr/>
        </p:nvSpPr>
        <p:spPr>
          <a:xfrm>
            <a:off x="10029039" y="3335577"/>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3ABAB46F-4EDB-4582-B401-2238FE18731D}"/>
              </a:ext>
            </a:extLst>
          </p:cNvPr>
          <p:cNvSpPr/>
          <p:nvPr/>
        </p:nvSpPr>
        <p:spPr>
          <a:xfrm>
            <a:off x="10029039" y="3569090"/>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8E3A65DC-5023-420C-B95E-D1D7EDEAFBCE}"/>
              </a:ext>
            </a:extLst>
          </p:cNvPr>
          <p:cNvSpPr/>
          <p:nvPr/>
        </p:nvSpPr>
        <p:spPr>
          <a:xfrm>
            <a:off x="10029039" y="3811273"/>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4186DF4-6D6B-4D8F-A7F4-C282289C84D1}"/>
              </a:ext>
            </a:extLst>
          </p:cNvPr>
          <p:cNvSpPr/>
          <p:nvPr/>
        </p:nvSpPr>
        <p:spPr>
          <a:xfrm>
            <a:off x="10142136" y="4758431"/>
            <a:ext cx="745724" cy="146809"/>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72152E54-27B7-4B4F-B84C-F8669FA5CC83}"/>
              </a:ext>
            </a:extLst>
          </p:cNvPr>
          <p:cNvSpPr/>
          <p:nvPr/>
        </p:nvSpPr>
        <p:spPr>
          <a:xfrm>
            <a:off x="10142136" y="5092084"/>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30D4D42-E7AA-4BBF-BF5E-30721F522388}"/>
              </a:ext>
            </a:extLst>
          </p:cNvPr>
          <p:cNvSpPr/>
          <p:nvPr/>
        </p:nvSpPr>
        <p:spPr>
          <a:xfrm>
            <a:off x="597435" y="2538437"/>
            <a:ext cx="663193" cy="239697"/>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436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9B1F98-295E-400B-AEB2-5E3469EDF238}"/>
              </a:ext>
            </a:extLst>
          </p:cNvPr>
          <p:cNvPicPr>
            <a:picLocks noChangeAspect="1"/>
          </p:cNvPicPr>
          <p:nvPr/>
        </p:nvPicPr>
        <p:blipFill>
          <a:blip r:embed="rId2"/>
          <a:stretch>
            <a:fillRect/>
          </a:stretch>
        </p:blipFill>
        <p:spPr>
          <a:xfrm>
            <a:off x="189836" y="134328"/>
            <a:ext cx="11147744" cy="5773249"/>
          </a:xfrm>
          <a:prstGeom prst="rect">
            <a:avLst/>
          </a:prstGeom>
        </p:spPr>
      </p:pic>
      <p:sp>
        <p:nvSpPr>
          <p:cNvPr id="7" name="Arrow: Left 6">
            <a:extLst>
              <a:ext uri="{FF2B5EF4-FFF2-40B4-BE49-F238E27FC236}">
                <a16:creationId xmlns:a16="http://schemas.microsoft.com/office/drawing/2014/main" id="{6610930B-90F9-4558-A54C-FF0F9AA3FFAE}"/>
              </a:ext>
            </a:extLst>
          </p:cNvPr>
          <p:cNvSpPr/>
          <p:nvPr/>
        </p:nvSpPr>
        <p:spPr>
          <a:xfrm>
            <a:off x="10856944" y="950423"/>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C46B6688-2FC1-489A-B3E7-BAA4D3A50E69}"/>
              </a:ext>
            </a:extLst>
          </p:cNvPr>
          <p:cNvSpPr/>
          <p:nvPr/>
        </p:nvSpPr>
        <p:spPr>
          <a:xfrm>
            <a:off x="10856944" y="1171852"/>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964A0A70-79E8-4ACE-88E3-86E7A3D62510}"/>
              </a:ext>
            </a:extLst>
          </p:cNvPr>
          <p:cNvSpPr/>
          <p:nvPr/>
        </p:nvSpPr>
        <p:spPr>
          <a:xfrm>
            <a:off x="10856944" y="2272684"/>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C615335D-4648-43B9-AB15-65CF60E2B1FC}"/>
              </a:ext>
            </a:extLst>
          </p:cNvPr>
          <p:cNvSpPr/>
          <p:nvPr/>
        </p:nvSpPr>
        <p:spPr>
          <a:xfrm>
            <a:off x="10856944" y="2625826"/>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E8A9396F-0FE9-4FB9-917E-572073406171}"/>
              </a:ext>
            </a:extLst>
          </p:cNvPr>
          <p:cNvSpPr/>
          <p:nvPr/>
        </p:nvSpPr>
        <p:spPr>
          <a:xfrm>
            <a:off x="10856944" y="2878909"/>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BD2FF3D0-6357-4081-9F49-C4C5C030F27E}"/>
              </a:ext>
            </a:extLst>
          </p:cNvPr>
          <p:cNvSpPr/>
          <p:nvPr/>
        </p:nvSpPr>
        <p:spPr>
          <a:xfrm>
            <a:off x="10856944" y="3231473"/>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ADB498AE-93B4-40A9-AE06-67BFFE2A7302}"/>
              </a:ext>
            </a:extLst>
          </p:cNvPr>
          <p:cNvSpPr/>
          <p:nvPr/>
        </p:nvSpPr>
        <p:spPr>
          <a:xfrm>
            <a:off x="10856944" y="3892856"/>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95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92FADE-EBE5-4244-A3D9-8769E9E4200F}"/>
              </a:ext>
            </a:extLst>
          </p:cNvPr>
          <p:cNvPicPr>
            <a:picLocks noChangeAspect="1"/>
          </p:cNvPicPr>
          <p:nvPr/>
        </p:nvPicPr>
        <p:blipFill>
          <a:blip r:embed="rId2"/>
          <a:stretch>
            <a:fillRect/>
          </a:stretch>
        </p:blipFill>
        <p:spPr>
          <a:xfrm>
            <a:off x="201156" y="69903"/>
            <a:ext cx="12048410" cy="5567326"/>
          </a:xfrm>
          <a:prstGeom prst="rect">
            <a:avLst/>
          </a:prstGeom>
        </p:spPr>
      </p:pic>
      <p:sp>
        <p:nvSpPr>
          <p:cNvPr id="4" name="Arrow: Left 3">
            <a:extLst>
              <a:ext uri="{FF2B5EF4-FFF2-40B4-BE49-F238E27FC236}">
                <a16:creationId xmlns:a16="http://schemas.microsoft.com/office/drawing/2014/main" id="{3934AE14-C380-465D-8072-40FE2821FDBC}"/>
              </a:ext>
            </a:extLst>
          </p:cNvPr>
          <p:cNvSpPr/>
          <p:nvPr/>
        </p:nvSpPr>
        <p:spPr>
          <a:xfrm>
            <a:off x="8827607" y="3357978"/>
            <a:ext cx="745724" cy="14204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F2BFB87-2D96-4096-88AC-D4D44BF547C9}"/>
              </a:ext>
            </a:extLst>
          </p:cNvPr>
          <p:cNvSpPr/>
          <p:nvPr/>
        </p:nvSpPr>
        <p:spPr>
          <a:xfrm>
            <a:off x="2862337" y="5798780"/>
            <a:ext cx="3104831" cy="923330"/>
          </a:xfrm>
          <a:prstGeom prst="rect">
            <a:avLst/>
          </a:prstGeom>
        </p:spPr>
        <p:txBody>
          <a:bodyPr wrap="square">
            <a:spAutoFit/>
          </a:bodyPr>
          <a:lstStyle/>
          <a:p>
            <a:r>
              <a:rPr lang="en-US" b="1" dirty="0">
                <a:hlinkClick r:id="rId3"/>
              </a:rPr>
              <a:t>http://www.nbutexas.com</a:t>
            </a:r>
            <a:br>
              <a:rPr lang="en-US" b="1" dirty="0"/>
            </a:br>
            <a:br>
              <a:rPr lang="en-US" b="1" dirty="0"/>
            </a:br>
            <a:endParaRPr lang="en-US" b="1" dirty="0"/>
          </a:p>
        </p:txBody>
      </p:sp>
    </p:spTree>
    <p:extLst>
      <p:ext uri="{BB962C8B-B14F-4D97-AF65-F5344CB8AC3E}">
        <p14:creationId xmlns:p14="http://schemas.microsoft.com/office/powerpoint/2010/main" val="1837931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539C-BB33-427A-ABDD-7D13515C7FF2}"/>
              </a:ext>
            </a:extLst>
          </p:cNvPr>
          <p:cNvSpPr>
            <a:spLocks noGrp="1"/>
          </p:cNvSpPr>
          <p:nvPr>
            <p:ph type="title"/>
          </p:nvPr>
        </p:nvSpPr>
        <p:spPr>
          <a:xfrm>
            <a:off x="677334" y="609600"/>
            <a:ext cx="8596668" cy="801950"/>
          </a:xfrm>
        </p:spPr>
        <p:txBody>
          <a:bodyPr>
            <a:noAutofit/>
          </a:bodyPr>
          <a:lstStyle/>
          <a:p>
            <a:pPr algn="ctr"/>
            <a:r>
              <a:rPr lang="en-US" dirty="0"/>
              <a:t>CONGRATULATIONS!</a:t>
            </a:r>
            <a:br>
              <a:rPr lang="en-US" dirty="0"/>
            </a:br>
            <a:endParaRPr lang="en-US" dirty="0"/>
          </a:p>
        </p:txBody>
      </p:sp>
      <p:sp>
        <p:nvSpPr>
          <p:cNvPr id="3" name="Content Placeholder 2">
            <a:extLst>
              <a:ext uri="{FF2B5EF4-FFF2-40B4-BE49-F238E27FC236}">
                <a16:creationId xmlns:a16="http://schemas.microsoft.com/office/drawing/2014/main" id="{7BCAC3CC-A097-4660-8991-8C9727CC54B8}"/>
              </a:ext>
            </a:extLst>
          </p:cNvPr>
          <p:cNvSpPr>
            <a:spLocks noGrp="1"/>
          </p:cNvSpPr>
          <p:nvPr>
            <p:ph idx="1"/>
          </p:nvPr>
        </p:nvSpPr>
        <p:spPr/>
        <p:txBody>
          <a:bodyPr/>
          <a:lstStyle/>
          <a:p>
            <a:r>
              <a:rPr lang="en-US" dirty="0"/>
              <a:t>You have completed the Texas Waters Specialist Curriculum.  If you input all your hours, the state will be able to identify you as a Texas Waters Specialist.  In addition, I will send your names in to state. In October you receive a certificate and pin.</a:t>
            </a:r>
          </a:p>
          <a:p>
            <a:r>
              <a:rPr lang="en-US" dirty="0"/>
              <a:t>Lindheimer Chapter gives you a Certificate of Completion for Texas Waters Specialist Curriculum.  Those who need a make-up class will receive a Certificate of Attendance for the number of hours obtained.  When you have completed the make-up class you will receive the Certificate of Completion.</a:t>
            </a:r>
          </a:p>
          <a:p>
            <a:endParaRPr lang="en-US" dirty="0"/>
          </a:p>
          <a:p>
            <a:pPr algn="ctr"/>
            <a:r>
              <a:rPr lang="en-US" dirty="0"/>
              <a:t>Thank you for attending the course!</a:t>
            </a:r>
          </a:p>
          <a:p>
            <a:endParaRPr lang="en-US" dirty="0"/>
          </a:p>
        </p:txBody>
      </p:sp>
    </p:spTree>
    <p:extLst>
      <p:ext uri="{BB962C8B-B14F-4D97-AF65-F5344CB8AC3E}">
        <p14:creationId xmlns:p14="http://schemas.microsoft.com/office/powerpoint/2010/main" val="1685379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3C84A94-80F0-4942-9DE7-79A072DA5139}"/>
              </a:ext>
            </a:extLst>
          </p:cNvPr>
          <p:cNvGraphicFramePr>
            <a:graphicFrameLocks noChangeAspect="1"/>
          </p:cNvGraphicFramePr>
          <p:nvPr>
            <p:extLst>
              <p:ext uri="{D42A27DB-BD31-4B8C-83A1-F6EECF244321}">
                <p14:modId xmlns:p14="http://schemas.microsoft.com/office/powerpoint/2010/main" val="4228598765"/>
              </p:ext>
            </p:extLst>
          </p:nvPr>
        </p:nvGraphicFramePr>
        <p:xfrm>
          <a:off x="2917998" y="204233"/>
          <a:ext cx="4825636" cy="6418509"/>
        </p:xfrm>
        <a:graphic>
          <a:graphicData uri="http://schemas.openxmlformats.org/presentationml/2006/ole">
            <mc:AlternateContent xmlns:mc="http://schemas.openxmlformats.org/markup-compatibility/2006">
              <mc:Choice xmlns:v="urn:schemas-microsoft-com:vml" Requires="v">
                <p:oleObj name="Worksheet" r:id="rId2" imgW="9136512" imgH="12154042" progId="Excel.Sheet.12">
                  <p:embed/>
                </p:oleObj>
              </mc:Choice>
              <mc:Fallback>
                <p:oleObj name="Worksheet" r:id="rId2" imgW="9136512" imgH="12154042" progId="Excel.Sheet.12">
                  <p:embed/>
                  <p:pic>
                    <p:nvPicPr>
                      <p:cNvPr id="0" name=""/>
                      <p:cNvPicPr/>
                      <p:nvPr/>
                    </p:nvPicPr>
                    <p:blipFill>
                      <a:blip r:embed="rId3"/>
                      <a:stretch>
                        <a:fillRect/>
                      </a:stretch>
                    </p:blipFill>
                    <p:spPr>
                      <a:xfrm>
                        <a:off x="2917998" y="204233"/>
                        <a:ext cx="4825636" cy="6418509"/>
                      </a:xfrm>
                      <a:prstGeom prst="rect">
                        <a:avLst/>
                      </a:prstGeom>
                    </p:spPr>
                  </p:pic>
                </p:oleObj>
              </mc:Fallback>
            </mc:AlternateContent>
          </a:graphicData>
        </a:graphic>
      </p:graphicFrame>
    </p:spTree>
    <p:extLst>
      <p:ext uri="{BB962C8B-B14F-4D97-AF65-F5344CB8AC3E}">
        <p14:creationId xmlns:p14="http://schemas.microsoft.com/office/powerpoint/2010/main" val="4243879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4E42-67B5-4838-838C-CCC3C6DD71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63BCAF-F439-4898-9D4B-A807D5381425}"/>
              </a:ext>
            </a:extLst>
          </p:cNvPr>
          <p:cNvSpPr>
            <a:spLocks noGrp="1"/>
          </p:cNvSpPr>
          <p:nvPr>
            <p:ph idx="1"/>
          </p:nvPr>
        </p:nvSpPr>
        <p:spPr/>
        <p:txBody>
          <a:bodyPr>
            <a:normAutofit/>
          </a:bodyPr>
          <a:lstStyle/>
          <a:p>
            <a:r>
              <a:rPr lang="en-US" dirty="0"/>
              <a:t>It’s not all gloom &amp; doom in Texas nature:</a:t>
            </a:r>
          </a:p>
          <a:p>
            <a:r>
              <a:rPr lang="en-US" dirty="0">
                <a:hlinkClick r:id="rId2"/>
              </a:rPr>
              <a:t>https://youtu.be/tPK7kNH5Ae4</a:t>
            </a:r>
            <a:r>
              <a:rPr lang="en-US" dirty="0"/>
              <a:t> (4:03) Paddlefish Return to Caddo Lake</a:t>
            </a:r>
          </a:p>
          <a:p>
            <a:r>
              <a:rPr lang="en-US" dirty="0">
                <a:hlinkClick r:id="rId3"/>
              </a:rPr>
              <a:t>https://youtu.be/ZSPkcpGmflE</a:t>
            </a:r>
            <a:r>
              <a:rPr lang="en-US" dirty="0"/>
              <a:t> (8:05) Selah</a:t>
            </a:r>
          </a:p>
        </p:txBody>
      </p:sp>
    </p:spTree>
    <p:extLst>
      <p:ext uri="{BB962C8B-B14F-4D97-AF65-F5344CB8AC3E}">
        <p14:creationId xmlns:p14="http://schemas.microsoft.com/office/powerpoint/2010/main" val="198079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97FB-627D-B11D-8F57-A28D703C8059}"/>
              </a:ext>
            </a:extLst>
          </p:cNvPr>
          <p:cNvSpPr>
            <a:spLocks noGrp="1"/>
          </p:cNvSpPr>
          <p:nvPr>
            <p:ph type="title"/>
          </p:nvPr>
        </p:nvSpPr>
        <p:spPr/>
        <p:txBody>
          <a:bodyPr/>
          <a:lstStyle/>
          <a:p>
            <a:r>
              <a:rPr lang="en-US" dirty="0"/>
              <a:t>Fire</a:t>
            </a:r>
          </a:p>
        </p:txBody>
      </p:sp>
      <p:sp>
        <p:nvSpPr>
          <p:cNvPr id="3" name="Content Placeholder 2">
            <a:extLst>
              <a:ext uri="{FF2B5EF4-FFF2-40B4-BE49-F238E27FC236}">
                <a16:creationId xmlns:a16="http://schemas.microsoft.com/office/drawing/2014/main" id="{37389AB8-57BD-ED5F-B8F8-29EFE8A184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5391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BEDC-E5C6-3AF3-A2BE-3B4FC00A0E44}"/>
              </a:ext>
            </a:extLst>
          </p:cNvPr>
          <p:cNvSpPr>
            <a:spLocks noGrp="1"/>
          </p:cNvSpPr>
          <p:nvPr>
            <p:ph type="title"/>
          </p:nvPr>
        </p:nvSpPr>
        <p:spPr/>
        <p:txBody>
          <a:bodyPr/>
          <a:lstStyle/>
          <a:p>
            <a:r>
              <a:rPr lang="en-US" dirty="0"/>
              <a:t>Windstorms</a:t>
            </a:r>
          </a:p>
        </p:txBody>
      </p:sp>
      <p:sp>
        <p:nvSpPr>
          <p:cNvPr id="3" name="Content Placeholder 2">
            <a:extLst>
              <a:ext uri="{FF2B5EF4-FFF2-40B4-BE49-F238E27FC236}">
                <a16:creationId xmlns:a16="http://schemas.microsoft.com/office/drawing/2014/main" id="{98373E24-C126-6EAD-C979-B7B211F495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1344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28D9-01DC-9B96-4A16-11D068E08706}"/>
              </a:ext>
            </a:extLst>
          </p:cNvPr>
          <p:cNvSpPr>
            <a:spLocks noGrp="1"/>
          </p:cNvSpPr>
          <p:nvPr>
            <p:ph type="title"/>
          </p:nvPr>
        </p:nvSpPr>
        <p:spPr/>
        <p:txBody>
          <a:bodyPr/>
          <a:lstStyle/>
          <a:p>
            <a:r>
              <a:rPr lang="en-US" dirty="0"/>
              <a:t>Erosion &amp; Sediment Deposits</a:t>
            </a:r>
          </a:p>
        </p:txBody>
      </p:sp>
      <p:sp>
        <p:nvSpPr>
          <p:cNvPr id="3" name="Content Placeholder 2">
            <a:extLst>
              <a:ext uri="{FF2B5EF4-FFF2-40B4-BE49-F238E27FC236}">
                <a16:creationId xmlns:a16="http://schemas.microsoft.com/office/drawing/2014/main" id="{A6AC2AFB-43D5-AA77-0743-4EB41FFF397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325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6B94-60CC-44BD-8A11-CFB87E3AFF47}"/>
              </a:ext>
            </a:extLst>
          </p:cNvPr>
          <p:cNvSpPr>
            <a:spLocks noGrp="1"/>
          </p:cNvSpPr>
          <p:nvPr>
            <p:ph type="title"/>
          </p:nvPr>
        </p:nvSpPr>
        <p:spPr>
          <a:xfrm>
            <a:off x="1178754" y="293627"/>
            <a:ext cx="8596668" cy="775317"/>
          </a:xfrm>
        </p:spPr>
        <p:txBody>
          <a:bodyPr/>
          <a:lstStyle/>
          <a:p>
            <a:pPr algn="ctr"/>
            <a:r>
              <a:rPr lang="en-US" dirty="0"/>
              <a:t>Human Caused Change to Watersheds</a:t>
            </a:r>
          </a:p>
        </p:txBody>
      </p:sp>
      <p:sp>
        <p:nvSpPr>
          <p:cNvPr id="4" name="Content Placeholder 3">
            <a:extLst>
              <a:ext uri="{FF2B5EF4-FFF2-40B4-BE49-F238E27FC236}">
                <a16:creationId xmlns:a16="http://schemas.microsoft.com/office/drawing/2014/main" id="{A61BF9D5-7352-42EB-860E-F6BB5A6AEE71}"/>
              </a:ext>
            </a:extLst>
          </p:cNvPr>
          <p:cNvSpPr>
            <a:spLocks noGrp="1"/>
          </p:cNvSpPr>
          <p:nvPr>
            <p:ph sz="half" idx="1"/>
          </p:nvPr>
        </p:nvSpPr>
        <p:spPr>
          <a:xfrm>
            <a:off x="860846" y="1278382"/>
            <a:ext cx="4799754" cy="4683078"/>
          </a:xfrm>
        </p:spPr>
        <p:txBody>
          <a:bodyPr/>
          <a:lstStyle/>
          <a:p>
            <a:r>
              <a:rPr lang="en-US" sz="2800" dirty="0"/>
              <a:t>Modification of river flow</a:t>
            </a:r>
          </a:p>
          <a:p>
            <a:r>
              <a:rPr lang="en-US" sz="2800" dirty="0"/>
              <a:t>Agriculture</a:t>
            </a:r>
          </a:p>
          <a:p>
            <a:r>
              <a:rPr lang="en-US" sz="2800" dirty="0"/>
              <a:t>Timber harvest</a:t>
            </a:r>
          </a:p>
          <a:p>
            <a:r>
              <a:rPr lang="en-US" sz="2800" dirty="0"/>
              <a:t>Urbanization</a:t>
            </a:r>
          </a:p>
          <a:p>
            <a:r>
              <a:rPr lang="en-US" sz="2800" dirty="0"/>
              <a:t>Fire Suppression</a:t>
            </a:r>
          </a:p>
          <a:p>
            <a:r>
              <a:rPr lang="en-US" sz="2800" dirty="0"/>
              <a:t>Mining/Fracking</a:t>
            </a:r>
          </a:p>
          <a:p>
            <a:endParaRPr lang="en-US" dirty="0"/>
          </a:p>
        </p:txBody>
      </p:sp>
      <p:sp>
        <p:nvSpPr>
          <p:cNvPr id="5" name="Content Placeholder 4">
            <a:extLst>
              <a:ext uri="{FF2B5EF4-FFF2-40B4-BE49-F238E27FC236}">
                <a16:creationId xmlns:a16="http://schemas.microsoft.com/office/drawing/2014/main" id="{C76192F9-455B-4648-BA6D-7DC11149D6D4}"/>
              </a:ext>
            </a:extLst>
          </p:cNvPr>
          <p:cNvSpPr>
            <a:spLocks noGrp="1"/>
          </p:cNvSpPr>
          <p:nvPr>
            <p:ph sz="half" idx="2"/>
          </p:nvPr>
        </p:nvSpPr>
        <p:spPr>
          <a:xfrm>
            <a:off x="5477088" y="1278382"/>
            <a:ext cx="5963057" cy="3382395"/>
          </a:xfrm>
        </p:spPr>
        <p:txBody>
          <a:bodyPr>
            <a:noAutofit/>
          </a:bodyPr>
          <a:lstStyle/>
          <a:p>
            <a:r>
              <a:rPr lang="en-US" sz="2800"/>
              <a:t>Harvesting of fish &amp; wildlife</a:t>
            </a:r>
          </a:p>
          <a:p>
            <a:r>
              <a:rPr lang="en-US" sz="2800"/>
              <a:t>Introduction of exotic species</a:t>
            </a:r>
          </a:p>
          <a:p>
            <a:r>
              <a:rPr lang="en-US" sz="2800"/>
              <a:t>Accelerated climate change</a:t>
            </a:r>
          </a:p>
          <a:p>
            <a:r>
              <a:rPr lang="en-US" sz="2800"/>
              <a:t>Human population &amp; development</a:t>
            </a:r>
          </a:p>
          <a:p>
            <a:r>
              <a:rPr lang="en-US" sz="2800"/>
              <a:t>Non-point source of pollution</a:t>
            </a:r>
            <a:endParaRPr lang="en-US" sz="2800" dirty="0"/>
          </a:p>
        </p:txBody>
      </p:sp>
      <p:sp>
        <p:nvSpPr>
          <p:cNvPr id="6" name="Rectangle 5">
            <a:extLst>
              <a:ext uri="{FF2B5EF4-FFF2-40B4-BE49-F238E27FC236}">
                <a16:creationId xmlns:a16="http://schemas.microsoft.com/office/drawing/2014/main" id="{725D9229-B463-406F-A191-7A4E3D8B9BC3}"/>
              </a:ext>
            </a:extLst>
          </p:cNvPr>
          <p:cNvSpPr/>
          <p:nvPr/>
        </p:nvSpPr>
        <p:spPr>
          <a:xfrm>
            <a:off x="1178754" y="5126452"/>
            <a:ext cx="8596668" cy="1077218"/>
          </a:xfrm>
          <a:prstGeom prst="rect">
            <a:avLst/>
          </a:prstGeom>
        </p:spPr>
        <p:txBody>
          <a:bodyPr wrap="square">
            <a:spAutoFit/>
          </a:bodyPr>
          <a:lstStyle/>
          <a:p>
            <a:pPr algn="ctr"/>
            <a:r>
              <a:rPr lang="en-US" sz="3200" i="1" dirty="0"/>
              <a:t>What are the top 3 </a:t>
            </a:r>
          </a:p>
          <a:p>
            <a:pPr algn="ctr"/>
            <a:r>
              <a:rPr lang="en-US" sz="3200" i="1" dirty="0"/>
              <a:t>that affect the Guadalupe Watershed?</a:t>
            </a:r>
          </a:p>
        </p:txBody>
      </p:sp>
    </p:spTree>
    <p:extLst>
      <p:ext uri="{BB962C8B-B14F-4D97-AF65-F5344CB8AC3E}">
        <p14:creationId xmlns:p14="http://schemas.microsoft.com/office/powerpoint/2010/main" val="2191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5BE3CB-609E-4E79-A08D-5E6440105250}"/>
              </a:ext>
            </a:extLst>
          </p:cNvPr>
          <p:cNvSpPr>
            <a:spLocks noGrp="1"/>
          </p:cNvSpPr>
          <p:nvPr>
            <p:ph type="title"/>
          </p:nvPr>
        </p:nvSpPr>
        <p:spPr>
          <a:xfrm>
            <a:off x="597435" y="96175"/>
            <a:ext cx="8596668" cy="633274"/>
          </a:xfrm>
        </p:spPr>
        <p:txBody>
          <a:bodyPr>
            <a:normAutofit fontScale="90000"/>
          </a:bodyPr>
          <a:lstStyle/>
          <a:p>
            <a:r>
              <a:rPr lang="en-US" dirty="0"/>
              <a:t>1.  Modification of river flow by damming</a:t>
            </a:r>
          </a:p>
        </p:txBody>
      </p:sp>
      <p:sp>
        <p:nvSpPr>
          <p:cNvPr id="3" name="Text Placeholder 2">
            <a:extLst>
              <a:ext uri="{FF2B5EF4-FFF2-40B4-BE49-F238E27FC236}">
                <a16:creationId xmlns:a16="http://schemas.microsoft.com/office/drawing/2014/main" id="{AA8EF79B-B776-4CEB-A28A-1D3ABCF82CBC}"/>
              </a:ext>
            </a:extLst>
          </p:cNvPr>
          <p:cNvSpPr>
            <a:spLocks noGrp="1"/>
          </p:cNvSpPr>
          <p:nvPr>
            <p:ph idx="1"/>
          </p:nvPr>
        </p:nvSpPr>
        <p:spPr>
          <a:xfrm>
            <a:off x="597435" y="1020932"/>
            <a:ext cx="8596668" cy="5628443"/>
          </a:xfrm>
        </p:spPr>
        <p:txBody>
          <a:bodyPr>
            <a:normAutofit/>
          </a:bodyPr>
          <a:lstStyle/>
          <a:p>
            <a:r>
              <a:rPr lang="en-US" sz="2200" dirty="0"/>
              <a:t>Alters natural flow regimes </a:t>
            </a:r>
          </a:p>
          <a:p>
            <a:r>
              <a:rPr lang="en-US" sz="2200" dirty="0"/>
              <a:t>Alters temperature regimes – Affects food supply, breeding &amp; nursery habitats of aquatic life</a:t>
            </a:r>
          </a:p>
          <a:p>
            <a:r>
              <a:rPr lang="en-US" sz="2200" dirty="0"/>
              <a:t>Increases baseflow variation – Creates extreme ranges in habitat conditions, which may be beyond aquatic life tolerance</a:t>
            </a:r>
          </a:p>
          <a:p>
            <a:r>
              <a:rPr lang="en-US" sz="2200" dirty="0"/>
              <a:t>Decreases mass transport of materials downstream – Creates sediment traps; prevents periodic “cleaning” of river &amp; downstream re-supply</a:t>
            </a:r>
          </a:p>
          <a:p>
            <a:r>
              <a:rPr lang="en-US" sz="2200" dirty="0"/>
              <a:t>Creates a break in connectivity between stream &amp; backwater habitats, for example, the alligator gar</a:t>
            </a:r>
          </a:p>
          <a:p>
            <a:endParaRPr lang="en-US" sz="2000" dirty="0"/>
          </a:p>
          <a:p>
            <a:endParaRPr lang="en-US" dirty="0"/>
          </a:p>
        </p:txBody>
      </p:sp>
      <p:pic>
        <p:nvPicPr>
          <p:cNvPr id="10" name="Picture 9">
            <a:extLst>
              <a:ext uri="{FF2B5EF4-FFF2-40B4-BE49-F238E27FC236}">
                <a16:creationId xmlns:a16="http://schemas.microsoft.com/office/drawing/2014/main" id="{ECE18C85-589B-4BEB-B49A-F6764EC7970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81" b="100000" l="0" r="99636"/>
                    </a14:imgEffect>
                  </a14:imgLayer>
                </a14:imgProps>
              </a:ext>
              <a:ext uri="{28A0092B-C50C-407E-A947-70E740481C1C}">
                <a14:useLocalDpi xmlns:a14="http://schemas.microsoft.com/office/drawing/2010/main" val="0"/>
              </a:ext>
            </a:extLst>
          </a:blip>
          <a:stretch>
            <a:fillRect/>
          </a:stretch>
        </p:blipFill>
        <p:spPr>
          <a:xfrm>
            <a:off x="2826486" y="4918619"/>
            <a:ext cx="5339514" cy="1624224"/>
          </a:xfrm>
          <a:prstGeom prst="rect">
            <a:avLst/>
          </a:prstGeom>
        </p:spPr>
      </p:pic>
    </p:spTree>
    <p:extLst>
      <p:ext uri="{BB962C8B-B14F-4D97-AF65-F5344CB8AC3E}">
        <p14:creationId xmlns:p14="http://schemas.microsoft.com/office/powerpoint/2010/main" val="13347594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1972</TotalTime>
  <Words>2580</Words>
  <Application>Microsoft Office PowerPoint</Application>
  <PresentationFormat>Widescreen</PresentationFormat>
  <Paragraphs>250</Paragraphs>
  <Slides>47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Arial</vt:lpstr>
      <vt:lpstr>Calibri</vt:lpstr>
      <vt:lpstr>HelveticaNeueLTPro-Roman</vt:lpstr>
      <vt:lpstr>Trebuchet MS</vt:lpstr>
      <vt:lpstr>Wingdings</vt:lpstr>
      <vt:lpstr>Wingdings 3</vt:lpstr>
      <vt:lpstr>Facet</vt:lpstr>
      <vt:lpstr>Worksheet</vt:lpstr>
      <vt:lpstr>  2025 Lindheimer Chapter Chapter 7: Natural Instruments of Watershed Change Chapter 8:   Human Caused Instruments of Watershed Change  </vt:lpstr>
      <vt:lpstr>Chapter 7: Natural Instruments of Watershed Change</vt:lpstr>
      <vt:lpstr>PowerPoint Presentation</vt:lpstr>
      <vt:lpstr>Drought</vt:lpstr>
      <vt:lpstr>Fire</vt:lpstr>
      <vt:lpstr>Windstorms</vt:lpstr>
      <vt:lpstr>Erosion &amp; Sediment Deposits</vt:lpstr>
      <vt:lpstr>Human Caused Change to Watersheds</vt:lpstr>
      <vt:lpstr>1.  Modification of river flow by damming</vt:lpstr>
      <vt:lpstr>NATURAL FLOW</vt:lpstr>
      <vt:lpstr>2. Agriculture/Timber Harvest</vt:lpstr>
      <vt:lpstr>Oso, Washington at the Stillaguamish River Before and After Mud Slide of 2014</vt:lpstr>
      <vt:lpstr>3. Urbanization:  Watershed Imperviousness*  *More severe hydrologic effects than ag or timber harvest </vt:lpstr>
      <vt:lpstr>PowerPoint Presentation</vt:lpstr>
      <vt:lpstr>PowerPoint Presentation</vt:lpstr>
      <vt:lpstr>PowerPoint Presentation</vt:lpstr>
      <vt:lpstr>PowerPoint Presentation</vt:lpstr>
      <vt:lpstr>4. Fire Suppression Wildfire suppression is a range of firefighting tactics used to suppress wildfires. Wildfire suppression also addresses the issues of the wildland-urban interface, where populated areas border with wild land areas. </vt:lpstr>
      <vt:lpstr>Bastrop State Park Fire</vt:lpstr>
      <vt:lpstr>Bastrop State Park May 25, 2015:  Failure of dam on 10 acre lake</vt:lpstr>
      <vt:lpstr>5.  Mining</vt:lpstr>
      <vt:lpstr>PowerPoint Presentation</vt:lpstr>
      <vt:lpstr>Cemex Plant in New Braunfels</vt:lpstr>
      <vt:lpstr>PowerPoint Presentation</vt:lpstr>
      <vt:lpstr>FYI:  Perspectives on Fracking &amp; the Environment    </vt:lpstr>
      <vt:lpstr>Texas Mineral Resources Rare earth mining</vt:lpstr>
      <vt:lpstr>PowerPoint Presentation</vt:lpstr>
      <vt:lpstr>6. Harvesting of fish &amp; wildlife</vt:lpstr>
      <vt:lpstr>7.  Introduction of Exotic Species </vt:lpstr>
      <vt:lpstr>PowerPoint Presentation</vt:lpstr>
      <vt:lpstr>8.  Accelerated climate change </vt:lpstr>
      <vt:lpstr>PowerPoint Presentation</vt:lpstr>
      <vt:lpstr>As the earth warms…</vt:lpstr>
      <vt:lpstr>9.  Human population &amp; development </vt:lpstr>
      <vt:lpstr>Sources of Groundwater Contamination  </vt:lpstr>
      <vt:lpstr>Pervious concrete https://www.concretenetwork.com/pervious </vt:lpstr>
      <vt:lpstr>10.  Non-point source of pollution </vt:lpstr>
      <vt:lpstr>What about my water? </vt:lpstr>
      <vt:lpstr>PowerPoint Presentation</vt:lpstr>
      <vt:lpstr>PowerPoint Presentation</vt:lpstr>
      <vt:lpstr>PowerPoint Presentation</vt:lpstr>
      <vt:lpstr>PowerPoint Presentation</vt:lpstr>
      <vt:lpstr>PowerPoint Presentation</vt:lpstr>
      <vt:lpstr>PowerPoint Presentation</vt:lpstr>
      <vt:lpstr>CONGRATULATIONS!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McFarland</dc:creator>
  <cp:lastModifiedBy>Marilyn McFarland</cp:lastModifiedBy>
  <cp:revision>157</cp:revision>
  <dcterms:created xsi:type="dcterms:W3CDTF">2018-04-01T18:26:32Z</dcterms:created>
  <dcterms:modified xsi:type="dcterms:W3CDTF">2025-10-28T22:22:32Z</dcterms:modified>
</cp:coreProperties>
</file>