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sldIdLst>
    <p:sldId id="256" r:id="rId2"/>
    <p:sldId id="284" r:id="rId3"/>
    <p:sldId id="266" r:id="rId4"/>
    <p:sldId id="274" r:id="rId5"/>
    <p:sldId id="275" r:id="rId6"/>
    <p:sldId id="276" r:id="rId7"/>
    <p:sldId id="277" r:id="rId8"/>
    <p:sldId id="278" r:id="rId9"/>
    <p:sldId id="280" r:id="rId10"/>
    <p:sldId id="281" r:id="rId11"/>
    <p:sldId id="28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182"/>
    <a:srgbClr val="FFB436"/>
    <a:srgbClr val="FFEE5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58" autoAdjust="0"/>
    <p:restoredTop sz="94660"/>
  </p:normalViewPr>
  <p:slideViewPr>
    <p:cSldViewPr snapToGrid="0" snapToObjects="1">
      <p:cViewPr>
        <p:scale>
          <a:sx n="80" d="100"/>
          <a:sy n="80" d="100"/>
        </p:scale>
        <p:origin x="-898" y="-3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4EAD26A-CF24-AC46-B197-3B34D9B2A7C9}" type="datetimeFigureOut">
              <a:rPr lang="en-US" smtClean="0"/>
              <a:pPr/>
              <a:t>5/17/2016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6164AFE-6662-3E4B-9495-CD20357D2E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EAD26A-CF24-AC46-B197-3B34D9B2A7C9}"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64AFE-6662-3E4B-9495-CD20357D2E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EAD26A-CF24-AC46-B197-3B34D9B2A7C9}"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64AFE-6662-3E4B-9495-CD20357D2E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EAD26A-CF24-AC46-B197-3B34D9B2A7C9}"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64AFE-6662-3E4B-9495-CD20357D2E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EAD26A-CF24-AC46-B197-3B34D9B2A7C9}"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64AFE-6662-3E4B-9495-CD20357D2E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EAD26A-CF24-AC46-B197-3B34D9B2A7C9}" type="datetimeFigureOut">
              <a:rPr lang="en-US" smtClean="0"/>
              <a:pPr/>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64AFE-6662-3E4B-9495-CD20357D2E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EAD26A-CF24-AC46-B197-3B34D9B2A7C9}" type="datetimeFigureOut">
              <a:rPr lang="en-US" smtClean="0"/>
              <a:pPr/>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64AFE-6662-3E4B-9495-CD20357D2E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EAD26A-CF24-AC46-B197-3B34D9B2A7C9}" type="datetimeFigureOut">
              <a:rPr lang="en-US" smtClean="0"/>
              <a:pPr/>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64AFE-6662-3E4B-9495-CD20357D2E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AD26A-CF24-AC46-B197-3B34D9B2A7C9}" type="datetimeFigureOut">
              <a:rPr lang="en-US" smtClean="0"/>
              <a:pPr/>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64AFE-6662-3E4B-9495-CD20357D2E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EAD26A-CF24-AC46-B197-3B34D9B2A7C9}" type="datetimeFigureOut">
              <a:rPr lang="en-US" smtClean="0"/>
              <a:pPr/>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64AFE-6662-3E4B-9495-CD20357D2E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EAD26A-CF24-AC46-B197-3B34D9B2A7C9}" type="datetimeFigureOut">
              <a:rPr lang="en-US" smtClean="0"/>
              <a:pPr/>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6164AFE-6662-3E4B-9495-CD20357D2E8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EAD26A-CF24-AC46-B197-3B34D9B2A7C9}" type="datetimeFigureOut">
              <a:rPr lang="en-US" smtClean="0"/>
              <a:pPr/>
              <a:t>5/17/2016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164AFE-6662-3E4B-9495-CD20357D2E8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egonline.com/TXMN2016CallforProposals"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xmn.org/past-annual-meetings"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7.xml.rels><?xml version="1.0" encoding="UTF-8" standalone="yes"?>
<Relationships xmlns="http://schemas.openxmlformats.org/package/2006/relationships"><Relationship Id="rId3" Type="http://schemas.openxmlformats.org/officeDocument/2006/relationships/hyperlink" Target="http://txmn.org/2016-annual-meeting/"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tiff"/><Relationship Id="rId5" Type="http://schemas.openxmlformats.org/officeDocument/2006/relationships/hyperlink" Target="mailto:mpmeuth@tamu.edu" TargetMode="External"/><Relationship Id="rId4" Type="http://schemas.openxmlformats.org/officeDocument/2006/relationships/hyperlink" Target="http://www.regonline.com/TXMN2016CallforProposal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ole4PP-3.jpg"/>
          <p:cNvPicPr>
            <a:picLocks noChangeAspect="1"/>
          </p:cNvPicPr>
          <p:nvPr/>
        </p:nvPicPr>
        <p:blipFill>
          <a:blip r:embed="rId2"/>
          <a:stretch>
            <a:fillRect/>
          </a:stretch>
        </p:blipFill>
        <p:spPr>
          <a:xfrm>
            <a:off x="0" y="0"/>
            <a:ext cx="9144000" cy="1043341"/>
          </a:xfrm>
          <a:prstGeom prst="rect">
            <a:avLst/>
          </a:prstGeom>
        </p:spPr>
      </p:pic>
      <p:grpSp>
        <p:nvGrpSpPr>
          <p:cNvPr id="1028" name="Group 4"/>
          <p:cNvGrpSpPr>
            <a:grpSpLocks noChangeAspect="1"/>
          </p:cNvGrpSpPr>
          <p:nvPr/>
        </p:nvGrpSpPr>
        <p:grpSpPr bwMode="auto">
          <a:xfrm>
            <a:off x="815975" y="814388"/>
            <a:ext cx="7473950" cy="5662612"/>
            <a:chOff x="514" y="513"/>
            <a:chExt cx="4708" cy="3567"/>
          </a:xfrm>
        </p:grpSpPr>
        <p:sp>
          <p:nvSpPr>
            <p:cNvPr id="1027" name="AutoShape 3"/>
            <p:cNvSpPr>
              <a:spLocks noChangeAspect="1" noChangeArrowheads="1" noTextEdit="1"/>
            </p:cNvSpPr>
            <p:nvPr/>
          </p:nvSpPr>
          <p:spPr bwMode="auto">
            <a:xfrm>
              <a:off x="514" y="513"/>
              <a:ext cx="4708" cy="3567"/>
            </a:xfrm>
            <a:prstGeom prst="rect">
              <a:avLst/>
            </a:prstGeom>
            <a:noFill/>
            <a:ln w="38100" cap="sq" cmpd="sng" algn="ctr">
              <a:solidFill>
                <a:schemeClr val="bg1">
                  <a:alpha val="0"/>
                </a:schemeClr>
              </a:solidFill>
              <a:prstDash val="solid"/>
              <a:miter lim="800000"/>
              <a:headEnd type="none" w="med" len="med"/>
              <a:tailEnd type="none" w="med" len="med"/>
            </a:ln>
            <a:effectLst>
              <a:outerShdw dist="38100" dir="2700000" algn="tl" rotWithShape="0">
                <a:srgbClr val="000000">
                  <a:alpha val="42999"/>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a:srcRect/>
            <a:stretch>
              <a:fillRect/>
            </a:stretch>
          </p:blipFill>
          <p:spPr bwMode="auto">
            <a:xfrm>
              <a:off x="514" y="513"/>
              <a:ext cx="4716" cy="3578"/>
            </a:xfrm>
            <a:prstGeom prst="rect">
              <a:avLst/>
            </a:prstGeom>
            <a:noFill/>
            <a:ln w="9525">
              <a:solidFill>
                <a:schemeClr val="bg1">
                  <a:alpha val="0"/>
                </a:schemeClr>
              </a:solidFill>
              <a:miter lim="800000"/>
              <a:headEnd/>
              <a:tailEnd/>
            </a:ln>
          </p:spPr>
        </p:pic>
      </p:grpSp>
    </p:spTree>
    <p:extLst>
      <p:ext uri="{BB962C8B-B14F-4D97-AF65-F5344CB8AC3E}">
        <p14:creationId xmlns:p14="http://schemas.microsoft.com/office/powerpoint/2010/main" xmlns="" val="144038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314575"/>
            <a:ext cx="8229600" cy="4257675"/>
          </a:xfrm>
        </p:spPr>
        <p:txBody>
          <a:bodyPr>
            <a:normAutofit/>
          </a:bodyPr>
          <a:lstStyle/>
          <a:p>
            <a:pPr>
              <a:lnSpc>
                <a:spcPct val="150000"/>
              </a:lnSpc>
            </a:pPr>
            <a:r>
              <a:rPr lang="en-US" dirty="0" smtClean="0"/>
              <a:t>Registration desk – team of 3- 4 to manage</a:t>
            </a:r>
          </a:p>
          <a:p>
            <a:pPr>
              <a:lnSpc>
                <a:spcPct val="150000"/>
              </a:lnSpc>
            </a:pPr>
            <a:r>
              <a:rPr lang="en-US" dirty="0" err="1" smtClean="0"/>
              <a:t>AgriLife</a:t>
            </a:r>
            <a:r>
              <a:rPr lang="en-US" dirty="0" smtClean="0"/>
              <a:t> Bookstore – more info needed</a:t>
            </a:r>
          </a:p>
          <a:p>
            <a:pPr>
              <a:lnSpc>
                <a:spcPct val="150000"/>
              </a:lnSpc>
            </a:pPr>
            <a:r>
              <a:rPr lang="en-US" dirty="0" smtClean="0"/>
              <a:t>Signs set up – help post signage for meeting spaces</a:t>
            </a:r>
          </a:p>
          <a:p>
            <a:pPr>
              <a:lnSpc>
                <a:spcPct val="150000"/>
              </a:lnSpc>
            </a:pPr>
            <a:r>
              <a:rPr lang="en-US" dirty="0" smtClean="0"/>
              <a:t>AV equipment: need set-up and pack up help with screens, projectors, and computers</a:t>
            </a:r>
          </a:p>
          <a:p>
            <a:pPr>
              <a:lnSpc>
                <a:spcPct val="150000"/>
              </a:lnSpc>
            </a:pPr>
            <a:r>
              <a:rPr lang="en-US" dirty="0" smtClean="0"/>
              <a:t>Photo contest – need a chair</a:t>
            </a:r>
          </a:p>
          <a:p>
            <a:pPr>
              <a:lnSpc>
                <a:spcPct val="150000"/>
              </a:lnSpc>
            </a:pPr>
            <a:endParaRPr lang="en-US" dirty="0" smtClean="0"/>
          </a:p>
          <a:p>
            <a:pPr>
              <a:lnSpc>
                <a:spcPct val="150000"/>
              </a:lnSpc>
            </a:pPr>
            <a:endParaRPr lang="en-US" dirty="0" smtClean="0"/>
          </a:p>
          <a:p>
            <a:endParaRPr lang="en-US" dirty="0" smtClean="0"/>
          </a:p>
          <a:p>
            <a:pPr>
              <a:buNone/>
            </a:pPr>
            <a:endParaRPr lang="en-US" dirty="0" smtClean="0"/>
          </a:p>
          <a:p>
            <a:endParaRPr lang="en-US" dirty="0"/>
          </a:p>
        </p:txBody>
      </p:sp>
      <p:sp>
        <p:nvSpPr>
          <p:cNvPr id="2" name="Title 1"/>
          <p:cNvSpPr>
            <a:spLocks noGrp="1"/>
          </p:cNvSpPr>
          <p:nvPr>
            <p:ph type="title"/>
          </p:nvPr>
        </p:nvSpPr>
        <p:spPr>
          <a:xfrm>
            <a:off x="391528" y="647700"/>
            <a:ext cx="8229600" cy="1666875"/>
          </a:xfrm>
        </p:spPr>
        <p:txBody>
          <a:bodyPr>
            <a:normAutofit/>
          </a:bodyPr>
          <a:lstStyle/>
          <a:p>
            <a:pPr algn="ctr">
              <a:lnSpc>
                <a:spcPts val="5000"/>
              </a:lnSpc>
            </a:pPr>
            <a:r>
              <a:rPr lang="en-US" sz="4400" dirty="0" smtClean="0"/>
              <a:t>2.  Areas of Need</a:t>
            </a:r>
            <a:r>
              <a:rPr lang="en-US" sz="3200" dirty="0" smtClean="0"/>
              <a:t/>
            </a:r>
            <a:br>
              <a:rPr lang="en-US" sz="3200" dirty="0" smtClean="0"/>
            </a:br>
            <a:r>
              <a:rPr lang="en-US" sz="3200" dirty="0" smtClean="0"/>
              <a:t>At conference</a:t>
            </a:r>
            <a:r>
              <a:rPr lang="en-US" dirty="0" smtClean="0"/>
              <a:t>	</a:t>
            </a:r>
            <a:endParaRPr lang="en-US" dirty="0"/>
          </a:p>
        </p:txBody>
      </p:sp>
      <p:pic>
        <p:nvPicPr>
          <p:cNvPr id="5" name="Picture 4" descr="Anole4PP-3.jpg"/>
          <p:cNvPicPr>
            <a:picLocks noChangeAspect="1"/>
          </p:cNvPicPr>
          <p:nvPr/>
        </p:nvPicPr>
        <p:blipFill>
          <a:blip r:embed="rId3"/>
          <a:stretch>
            <a:fillRect/>
          </a:stretch>
        </p:blipFill>
        <p:spPr>
          <a:xfrm>
            <a:off x="0" y="0"/>
            <a:ext cx="9144000" cy="104334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314575"/>
            <a:ext cx="8229600" cy="4257675"/>
          </a:xfrm>
        </p:spPr>
        <p:txBody>
          <a:bodyPr>
            <a:normAutofit fontScale="85000" lnSpcReduction="20000"/>
          </a:bodyPr>
          <a:lstStyle/>
          <a:p>
            <a:pPr>
              <a:lnSpc>
                <a:spcPct val="150000"/>
              </a:lnSpc>
            </a:pPr>
            <a:r>
              <a:rPr lang="en-US" sz="2800" dirty="0" smtClean="0"/>
              <a:t>State meeting session for State Representatives to review “pluses and deltas;”  how long, and what else do we need to </a:t>
            </a:r>
            <a:r>
              <a:rPr lang="en-US" sz="2800" dirty="0" smtClean="0"/>
              <a:t>cover.</a:t>
            </a:r>
          </a:p>
          <a:p>
            <a:pPr>
              <a:lnSpc>
                <a:spcPct val="150000"/>
              </a:lnSpc>
            </a:pPr>
            <a:r>
              <a:rPr lang="en-US" sz="2800" dirty="0" smtClean="0"/>
              <a:t>If </a:t>
            </a:r>
            <a:r>
              <a:rPr lang="en-US" sz="2800" dirty="0" smtClean="0"/>
              <a:t>someone needs to come Thursday or stay over Sunday, the conference room rate is available two days prior and two days post conference</a:t>
            </a:r>
          </a:p>
          <a:p>
            <a:pPr>
              <a:lnSpc>
                <a:spcPct val="150000"/>
              </a:lnSpc>
            </a:pPr>
            <a:r>
              <a:rPr lang="en-US" sz="2800" dirty="0" smtClean="0"/>
              <a:t>General Q &amp; A</a:t>
            </a:r>
          </a:p>
          <a:p>
            <a:pPr>
              <a:lnSpc>
                <a:spcPct val="150000"/>
              </a:lnSpc>
            </a:pPr>
            <a:r>
              <a:rPr lang="en-US" sz="2800" dirty="0" smtClean="0"/>
              <a:t>THANKS!</a:t>
            </a:r>
            <a:endParaRPr lang="en-US" sz="2800" dirty="0" smtClean="0"/>
          </a:p>
          <a:p>
            <a:pPr>
              <a:lnSpc>
                <a:spcPct val="150000"/>
              </a:lnSpc>
            </a:pPr>
            <a:endParaRPr lang="en-US" dirty="0" smtClean="0"/>
          </a:p>
          <a:p>
            <a:pPr>
              <a:lnSpc>
                <a:spcPct val="150000"/>
              </a:lnSpc>
            </a:pPr>
            <a:endParaRPr lang="en-US" dirty="0" smtClean="0"/>
          </a:p>
          <a:p>
            <a:endParaRPr lang="en-US" dirty="0" smtClean="0"/>
          </a:p>
          <a:p>
            <a:pPr>
              <a:buNone/>
            </a:pPr>
            <a:endParaRPr lang="en-US" dirty="0" smtClean="0"/>
          </a:p>
          <a:p>
            <a:endParaRPr lang="en-US" dirty="0"/>
          </a:p>
        </p:txBody>
      </p:sp>
      <p:sp>
        <p:nvSpPr>
          <p:cNvPr id="2" name="Title 1"/>
          <p:cNvSpPr>
            <a:spLocks noGrp="1"/>
          </p:cNvSpPr>
          <p:nvPr>
            <p:ph type="title"/>
          </p:nvPr>
        </p:nvSpPr>
        <p:spPr>
          <a:xfrm>
            <a:off x="391528" y="1043340"/>
            <a:ext cx="8229600" cy="975959"/>
          </a:xfrm>
        </p:spPr>
        <p:txBody>
          <a:bodyPr>
            <a:normAutofit/>
          </a:bodyPr>
          <a:lstStyle/>
          <a:p>
            <a:pPr algn="ctr">
              <a:lnSpc>
                <a:spcPts val="5000"/>
              </a:lnSpc>
            </a:pPr>
            <a:r>
              <a:rPr lang="en-US" sz="4400" dirty="0" smtClean="0"/>
              <a:t>Wrap Up</a:t>
            </a:r>
            <a:endParaRPr lang="en-US" dirty="0"/>
          </a:p>
        </p:txBody>
      </p:sp>
      <p:pic>
        <p:nvPicPr>
          <p:cNvPr id="5" name="Picture 4" descr="Anole4PP-3.jpg"/>
          <p:cNvPicPr>
            <a:picLocks noChangeAspect="1"/>
          </p:cNvPicPr>
          <p:nvPr/>
        </p:nvPicPr>
        <p:blipFill>
          <a:blip r:embed="rId3"/>
          <a:stretch>
            <a:fillRect/>
          </a:stretch>
        </p:blipFill>
        <p:spPr>
          <a:xfrm>
            <a:off x="0" y="0"/>
            <a:ext cx="9144000" cy="1043341"/>
          </a:xfrm>
          <a:prstGeom prst="rect">
            <a:avLst/>
          </a:prstGeom>
        </p:spPr>
      </p:pic>
      <p:pic>
        <p:nvPicPr>
          <p:cNvPr id="6" name="Picture 5" descr="C:\Users\Owner\AppData\Local\Microsoft\Windows\INetCache\IE\DIMS3AVY\waveing_lizard[1].jpg"/>
          <p:cNvPicPr/>
          <p:nvPr/>
        </p:nvPicPr>
        <p:blipFill>
          <a:blip r:embed="rId4"/>
          <a:srcRect/>
          <a:stretch>
            <a:fillRect/>
          </a:stretch>
        </p:blipFill>
        <p:spPr bwMode="auto">
          <a:xfrm>
            <a:off x="6486525" y="922712"/>
            <a:ext cx="2134603" cy="1391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ole4PP-3.jpg"/>
          <p:cNvPicPr>
            <a:picLocks noChangeAspect="1"/>
          </p:cNvPicPr>
          <p:nvPr/>
        </p:nvPicPr>
        <p:blipFill>
          <a:blip r:embed="rId2"/>
          <a:stretch>
            <a:fillRect/>
          </a:stretch>
        </p:blipFill>
        <p:spPr>
          <a:xfrm>
            <a:off x="0" y="0"/>
            <a:ext cx="9144000" cy="1043341"/>
          </a:xfrm>
          <a:prstGeom prst="rect">
            <a:avLst/>
          </a:prstGeom>
        </p:spPr>
      </p:pic>
      <p:pic>
        <p:nvPicPr>
          <p:cNvPr id="4" name="Picture 3" descr="C:\Users\Owner\AppData\Local\Microsoft\Windows\INetCache\IE\3IW3FT7M\EnergyMicro_Gecko_Logo.svg[1].png"/>
          <p:cNvPicPr/>
          <p:nvPr/>
        </p:nvPicPr>
        <p:blipFill>
          <a:blip r:embed="rId3">
            <a:duotone>
              <a:schemeClr val="accent3">
                <a:shade val="45000"/>
                <a:satMod val="135000"/>
              </a:schemeClr>
              <a:prstClr val="white"/>
            </a:duotone>
          </a:blip>
          <a:srcRect/>
          <a:stretch>
            <a:fillRect/>
          </a:stretch>
        </p:blipFill>
        <p:spPr bwMode="auto">
          <a:xfrm>
            <a:off x="425867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724149"/>
            <a:ext cx="8229600" cy="3484245"/>
          </a:xfrm>
        </p:spPr>
        <p:txBody>
          <a:bodyPr>
            <a:normAutofit/>
          </a:bodyPr>
          <a:lstStyle/>
          <a:p>
            <a:r>
              <a:rPr lang="en-US" dirty="0" smtClean="0"/>
              <a:t>Who are we?</a:t>
            </a:r>
          </a:p>
          <a:p>
            <a:endParaRPr lang="en-US" dirty="0" smtClean="0"/>
          </a:p>
          <a:p>
            <a:pPr lvl="1"/>
            <a:r>
              <a:rPr lang="en-US" dirty="0" smtClean="0"/>
              <a:t>Name, Chapter, Position</a:t>
            </a:r>
          </a:p>
          <a:p>
            <a:pPr lvl="1">
              <a:buNone/>
            </a:pPr>
            <a:endParaRPr lang="en-US" dirty="0" smtClean="0"/>
          </a:p>
          <a:p>
            <a:r>
              <a:rPr lang="en-US" dirty="0" smtClean="0"/>
              <a:t>Any volunteers to scribe?</a:t>
            </a:r>
          </a:p>
          <a:p>
            <a:endParaRPr lang="en-US" dirty="0"/>
          </a:p>
        </p:txBody>
      </p:sp>
      <p:sp>
        <p:nvSpPr>
          <p:cNvPr id="2" name="Title 1"/>
          <p:cNvSpPr>
            <a:spLocks noGrp="1"/>
          </p:cNvSpPr>
          <p:nvPr>
            <p:ph type="title"/>
          </p:nvPr>
        </p:nvSpPr>
        <p:spPr>
          <a:xfrm>
            <a:off x="619125" y="1043341"/>
            <a:ext cx="8229600" cy="1518883"/>
          </a:xfrm>
        </p:spPr>
        <p:txBody>
          <a:bodyPr>
            <a:normAutofit fontScale="90000"/>
          </a:bodyPr>
          <a:lstStyle/>
          <a:p>
            <a:pPr algn="ctr"/>
            <a:r>
              <a:rPr lang="en-US" dirty="0" smtClean="0"/>
              <a:t>Welcome!, but before </a:t>
            </a:r>
            <a:r>
              <a:rPr lang="en-US" dirty="0" smtClean="0"/>
              <a:t>w</a:t>
            </a:r>
            <a:r>
              <a:rPr lang="en-US" dirty="0" smtClean="0"/>
              <a:t>e </a:t>
            </a:r>
            <a:r>
              <a:rPr lang="en-US" dirty="0" smtClean="0"/>
              <a:t>b</a:t>
            </a:r>
            <a:r>
              <a:rPr lang="en-US" dirty="0" smtClean="0"/>
              <a:t>egin</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286000"/>
            <a:ext cx="8229600" cy="4038600"/>
          </a:xfrm>
        </p:spPr>
        <p:txBody>
          <a:bodyPr/>
          <a:lstStyle/>
          <a:p>
            <a:r>
              <a:rPr lang="en-US" dirty="0" smtClean="0"/>
              <a:t>FAQ’s</a:t>
            </a:r>
            <a:endParaRPr lang="en-US" dirty="0" smtClean="0"/>
          </a:p>
          <a:p>
            <a:endParaRPr lang="en-US" dirty="0" smtClean="0"/>
          </a:p>
          <a:p>
            <a:r>
              <a:rPr lang="en-US" dirty="0" smtClean="0"/>
              <a:t>Sample e-mail script</a:t>
            </a:r>
            <a:endParaRPr lang="en-US" dirty="0" smtClean="0"/>
          </a:p>
          <a:p>
            <a:endParaRPr lang="en-US" dirty="0" smtClean="0"/>
          </a:p>
          <a:p>
            <a:r>
              <a:rPr lang="en-US" dirty="0" smtClean="0"/>
              <a:t>Presentation review of past meetings</a:t>
            </a:r>
            <a:endParaRPr lang="en-US" dirty="0" smtClean="0"/>
          </a:p>
        </p:txBody>
      </p:sp>
      <p:sp>
        <p:nvSpPr>
          <p:cNvPr id="2" name="Title 1"/>
          <p:cNvSpPr>
            <a:spLocks noGrp="1"/>
          </p:cNvSpPr>
          <p:nvPr>
            <p:ph type="title"/>
          </p:nvPr>
        </p:nvSpPr>
        <p:spPr/>
        <p:txBody>
          <a:bodyPr>
            <a:normAutofit/>
          </a:bodyPr>
          <a:lstStyle/>
          <a:p>
            <a:pPr algn="ctr"/>
            <a:r>
              <a:rPr lang="en-US" dirty="0" smtClean="0"/>
              <a:t>1.  Call for Proposals</a:t>
            </a:r>
            <a:endParaRPr lang="en-US" dirty="0"/>
          </a:p>
        </p:txBody>
      </p:sp>
      <p:pic>
        <p:nvPicPr>
          <p:cNvPr id="5" name="Picture 4" descr="Anole4PP-3.jpg"/>
          <p:cNvPicPr>
            <a:picLocks noChangeAspect="1"/>
          </p:cNvPicPr>
          <p:nvPr/>
        </p:nvPicPr>
        <p:blipFill>
          <a:blip r:embed="rId3"/>
          <a:stretch>
            <a:fillRect/>
          </a:stretch>
        </p:blipFill>
        <p:spPr>
          <a:xfrm>
            <a:off x="0" y="0"/>
            <a:ext cx="9144000" cy="104334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152650"/>
            <a:ext cx="8229600" cy="4419600"/>
          </a:xfrm>
        </p:spPr>
        <p:txBody>
          <a:bodyPr>
            <a:normAutofit fontScale="85000" lnSpcReduction="20000"/>
          </a:bodyPr>
          <a:lstStyle/>
          <a:p>
            <a:r>
              <a:rPr lang="en-US" dirty="0" smtClean="0"/>
              <a:t>     </a:t>
            </a:r>
            <a:r>
              <a:rPr lang="en-US" i="1" dirty="0" smtClean="0"/>
              <a:t>How </a:t>
            </a:r>
            <a:r>
              <a:rPr lang="en-US" i="1" dirty="0" smtClean="0"/>
              <a:t>do they submit a </a:t>
            </a:r>
            <a:r>
              <a:rPr lang="en-US" i="1" dirty="0" smtClean="0"/>
              <a:t>proposal?</a:t>
            </a:r>
          </a:p>
          <a:p>
            <a:pPr>
              <a:buNone/>
            </a:pPr>
            <a:r>
              <a:rPr lang="en-US" sz="2400" dirty="0" smtClean="0"/>
              <a:t>Proposals </a:t>
            </a:r>
            <a:r>
              <a:rPr lang="en-US" sz="2400" dirty="0" smtClean="0"/>
              <a:t>can be submitted online through the TMN </a:t>
            </a:r>
            <a:r>
              <a:rPr lang="en-US" sz="2400" dirty="0" smtClean="0"/>
              <a:t>Proposal website: </a:t>
            </a:r>
            <a:r>
              <a:rPr lang="en-US" sz="2400" b="1" u="sng" dirty="0" smtClean="0">
                <a:hlinkClick r:id="rId3"/>
              </a:rPr>
              <a:t>http://</a:t>
            </a:r>
            <a:r>
              <a:rPr lang="en-US" sz="2400" b="1" u="sng" dirty="0" smtClean="0">
                <a:hlinkClick r:id="rId3"/>
              </a:rPr>
              <a:t>www.regonline.com/TXMN2016CallforProposals</a:t>
            </a:r>
            <a:endParaRPr lang="en-US" sz="2400" b="1" u="sng" dirty="0" smtClean="0"/>
          </a:p>
          <a:p>
            <a:pPr>
              <a:buNone/>
            </a:pPr>
            <a:endParaRPr lang="en-US" sz="2400" dirty="0" smtClean="0"/>
          </a:p>
          <a:p>
            <a:r>
              <a:rPr lang="en-US" dirty="0" smtClean="0"/>
              <a:t>     </a:t>
            </a:r>
            <a:r>
              <a:rPr lang="en-US" i="1" dirty="0" smtClean="0"/>
              <a:t>What </a:t>
            </a:r>
            <a:r>
              <a:rPr lang="en-US" i="1" dirty="0" smtClean="0"/>
              <a:t>information is needed on a </a:t>
            </a:r>
            <a:r>
              <a:rPr lang="en-US" i="1" dirty="0" smtClean="0"/>
              <a:t>proposal?</a:t>
            </a:r>
          </a:p>
          <a:p>
            <a:pPr>
              <a:buNone/>
            </a:pPr>
            <a:r>
              <a:rPr lang="en-US" sz="2400" dirty="0" smtClean="0"/>
              <a:t>The </a:t>
            </a:r>
            <a:r>
              <a:rPr lang="en-US" sz="2400" dirty="0" smtClean="0"/>
              <a:t>basics are Presentation title, an abstract about what </a:t>
            </a:r>
            <a:r>
              <a:rPr lang="en-US" sz="2400" dirty="0" smtClean="0"/>
              <a:t>will be </a:t>
            </a:r>
            <a:r>
              <a:rPr lang="en-US" sz="2400" dirty="0" smtClean="0"/>
              <a:t>presented, the theme or topic for the presentation, and the duration of the presentation</a:t>
            </a:r>
            <a:r>
              <a:rPr lang="en-US" sz="2400" dirty="0" smtClean="0"/>
              <a:t>.</a:t>
            </a:r>
          </a:p>
          <a:p>
            <a:pPr>
              <a:buNone/>
            </a:pPr>
            <a:endParaRPr lang="en-US" dirty="0" smtClean="0"/>
          </a:p>
          <a:p>
            <a:r>
              <a:rPr lang="en-US" dirty="0" smtClean="0"/>
              <a:t>      </a:t>
            </a:r>
            <a:r>
              <a:rPr lang="en-US" i="1" dirty="0" smtClean="0"/>
              <a:t>Is there any available compensation for </a:t>
            </a:r>
            <a:r>
              <a:rPr lang="en-US" i="1" dirty="0" smtClean="0"/>
              <a:t>travel?</a:t>
            </a:r>
          </a:p>
          <a:p>
            <a:pPr>
              <a:buNone/>
            </a:pPr>
            <a:r>
              <a:rPr lang="en-US" sz="2400" dirty="0" smtClean="0"/>
              <a:t>Typically no. Most of our speakers will come to share their passion with a like-minded passionate group. If compensation is needed, either via travel funds or the conference contract rooming rates, that can be discussed. </a:t>
            </a:r>
            <a:r>
              <a:rPr lang="en-US" sz="2400" dirty="0" smtClean="0"/>
              <a:t>Have them email/call Mary </a:t>
            </a:r>
            <a:r>
              <a:rPr lang="en-US" sz="2400" dirty="0" smtClean="0"/>
              <a:t>Pearl.</a:t>
            </a:r>
            <a:endParaRPr lang="en-US" sz="2400" dirty="0" smtClean="0"/>
          </a:p>
        </p:txBody>
      </p:sp>
      <p:sp>
        <p:nvSpPr>
          <p:cNvPr id="2" name="Title 1"/>
          <p:cNvSpPr>
            <a:spLocks noGrp="1"/>
          </p:cNvSpPr>
          <p:nvPr>
            <p:ph type="title"/>
          </p:nvPr>
        </p:nvSpPr>
        <p:spPr/>
        <p:txBody>
          <a:bodyPr>
            <a:normAutofit/>
          </a:bodyPr>
          <a:lstStyle/>
          <a:p>
            <a:pPr algn="ctr"/>
            <a:r>
              <a:rPr lang="en-US" dirty="0" smtClean="0"/>
              <a:t>FAQ’s for Speakers</a:t>
            </a:r>
            <a:endParaRPr lang="en-US" dirty="0"/>
          </a:p>
        </p:txBody>
      </p:sp>
      <p:pic>
        <p:nvPicPr>
          <p:cNvPr id="5" name="Picture 4" descr="Anole4PP-3.jpg"/>
          <p:cNvPicPr>
            <a:picLocks noChangeAspect="1"/>
          </p:cNvPicPr>
          <p:nvPr/>
        </p:nvPicPr>
        <p:blipFill>
          <a:blip r:embed="rId4"/>
          <a:stretch>
            <a:fillRect/>
          </a:stretch>
        </p:blipFill>
        <p:spPr>
          <a:xfrm>
            <a:off x="0" y="0"/>
            <a:ext cx="9144000" cy="104334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152650"/>
            <a:ext cx="8229600" cy="4419600"/>
          </a:xfrm>
        </p:spPr>
        <p:txBody>
          <a:bodyPr>
            <a:normAutofit fontScale="77500" lnSpcReduction="20000"/>
          </a:bodyPr>
          <a:lstStyle/>
          <a:p>
            <a:r>
              <a:rPr lang="en-US" dirty="0" smtClean="0"/>
              <a:t> </a:t>
            </a:r>
            <a:r>
              <a:rPr lang="en-US" dirty="0" smtClean="0"/>
              <a:t>    </a:t>
            </a:r>
            <a:r>
              <a:rPr lang="en-US" sz="2800" i="1" dirty="0" smtClean="0"/>
              <a:t>Is </a:t>
            </a:r>
            <a:r>
              <a:rPr lang="en-US" sz="2800" i="1" dirty="0" smtClean="0"/>
              <a:t>there a registration discount or any </a:t>
            </a:r>
            <a:r>
              <a:rPr lang="en-US" sz="2800" i="1" dirty="0" smtClean="0"/>
              <a:t>perks?</a:t>
            </a:r>
          </a:p>
          <a:p>
            <a:pPr>
              <a:buNone/>
            </a:pPr>
            <a:r>
              <a:rPr lang="en-US" dirty="0" smtClean="0"/>
              <a:t>Of </a:t>
            </a:r>
            <a:r>
              <a:rPr lang="en-US" dirty="0" smtClean="0"/>
              <a:t>course there are perks – they are a presenter for the TMN group! But no, we typically do not have a discount for registration. Again, if this is a limiting factor, have them email/call Mary Pearl</a:t>
            </a:r>
            <a:r>
              <a:rPr lang="en-US" dirty="0" smtClean="0"/>
              <a:t>.</a:t>
            </a:r>
          </a:p>
          <a:p>
            <a:pPr>
              <a:buNone/>
            </a:pPr>
            <a:endParaRPr lang="en-US" dirty="0" smtClean="0"/>
          </a:p>
          <a:p>
            <a:r>
              <a:rPr lang="en-US" dirty="0" smtClean="0"/>
              <a:t> </a:t>
            </a:r>
            <a:r>
              <a:rPr lang="en-US" dirty="0" smtClean="0"/>
              <a:t>    </a:t>
            </a:r>
            <a:r>
              <a:rPr lang="en-US" sz="2800" i="1" dirty="0" smtClean="0"/>
              <a:t>When/how will their proposal be accepted?</a:t>
            </a:r>
          </a:p>
          <a:p>
            <a:pPr>
              <a:buNone/>
            </a:pPr>
            <a:r>
              <a:rPr lang="en-US" dirty="0" smtClean="0"/>
              <a:t>The </a:t>
            </a:r>
            <a:r>
              <a:rPr lang="en-US" dirty="0" smtClean="0"/>
              <a:t>deadline for submissions is June 3</a:t>
            </a:r>
            <a:r>
              <a:rPr lang="en-US" baseline="30000" dirty="0" smtClean="0"/>
              <a:t>rd</a:t>
            </a:r>
            <a:r>
              <a:rPr lang="en-US" dirty="0" smtClean="0"/>
              <a:t>, and we will try to have the final proposal selections done by end of July or early August</a:t>
            </a:r>
            <a:r>
              <a:rPr lang="en-US" dirty="0" smtClean="0"/>
              <a:t>.</a:t>
            </a:r>
          </a:p>
          <a:p>
            <a:pPr>
              <a:buNone/>
            </a:pPr>
            <a:endParaRPr lang="en-US" dirty="0" smtClean="0"/>
          </a:p>
          <a:p>
            <a:r>
              <a:rPr lang="en-US" dirty="0" smtClean="0"/>
              <a:t>     </a:t>
            </a:r>
            <a:r>
              <a:rPr lang="en-US" sz="2800" i="1" dirty="0" smtClean="0"/>
              <a:t>How many presenters/sessions do we normally have at the Annual Meeting?</a:t>
            </a:r>
          </a:p>
          <a:p>
            <a:pPr>
              <a:buNone/>
            </a:pPr>
            <a:r>
              <a:rPr lang="en-US" dirty="0" smtClean="0"/>
              <a:t>Last </a:t>
            </a:r>
            <a:r>
              <a:rPr lang="en-US" dirty="0" smtClean="0"/>
              <a:t>year in Horseshoe Bay we had 98 concurrent sessions offered by 60+ presenters (many of them spoke multiple times). It will be relatively similar this year at La </a:t>
            </a:r>
            <a:r>
              <a:rPr lang="en-US" dirty="0" err="1" smtClean="0"/>
              <a:t>Torretta</a:t>
            </a:r>
            <a:r>
              <a:rPr lang="en-US" dirty="0" smtClean="0"/>
              <a:t>.  Additionally, our total attendance last year was a little over 450.</a:t>
            </a:r>
            <a:endParaRPr lang="en-US" dirty="0"/>
          </a:p>
        </p:txBody>
      </p:sp>
      <p:sp>
        <p:nvSpPr>
          <p:cNvPr id="2" name="Title 1"/>
          <p:cNvSpPr>
            <a:spLocks noGrp="1"/>
          </p:cNvSpPr>
          <p:nvPr>
            <p:ph type="title"/>
          </p:nvPr>
        </p:nvSpPr>
        <p:spPr/>
        <p:txBody>
          <a:bodyPr>
            <a:normAutofit/>
          </a:bodyPr>
          <a:lstStyle/>
          <a:p>
            <a:pPr algn="ctr"/>
            <a:r>
              <a:rPr lang="en-US" dirty="0" smtClean="0"/>
              <a:t>FAQ’s for Speakers (cont)</a:t>
            </a:r>
            <a:endParaRPr lang="en-US" dirty="0"/>
          </a:p>
        </p:txBody>
      </p:sp>
      <p:pic>
        <p:nvPicPr>
          <p:cNvPr id="5" name="Picture 4" descr="Anole4PP-3.jpg"/>
          <p:cNvPicPr>
            <a:picLocks noChangeAspect="1"/>
          </p:cNvPicPr>
          <p:nvPr/>
        </p:nvPicPr>
        <p:blipFill>
          <a:blip r:embed="rId3"/>
          <a:stretch>
            <a:fillRect/>
          </a:stretch>
        </p:blipFill>
        <p:spPr>
          <a:xfrm>
            <a:off x="0" y="0"/>
            <a:ext cx="9144000" cy="104334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152650"/>
            <a:ext cx="8229600" cy="4419600"/>
          </a:xfrm>
        </p:spPr>
        <p:txBody>
          <a:bodyPr>
            <a:normAutofit lnSpcReduction="10000"/>
          </a:bodyPr>
          <a:lstStyle/>
          <a:p>
            <a:r>
              <a:rPr lang="en-US" dirty="0" smtClean="0"/>
              <a:t>     </a:t>
            </a:r>
            <a:r>
              <a:rPr lang="en-US" sz="2400" i="1" dirty="0" smtClean="0"/>
              <a:t>Who </a:t>
            </a:r>
            <a:r>
              <a:rPr lang="en-US" sz="2400" i="1" dirty="0" smtClean="0"/>
              <a:t>has spoken at past Annual Meetings</a:t>
            </a:r>
            <a:r>
              <a:rPr lang="en-US" sz="2400" i="1" dirty="0" smtClean="0"/>
              <a:t>?</a:t>
            </a:r>
          </a:p>
          <a:p>
            <a:pPr>
              <a:buNone/>
            </a:pPr>
            <a:r>
              <a:rPr lang="en-US" sz="2200" dirty="0" smtClean="0"/>
              <a:t> </a:t>
            </a:r>
            <a:r>
              <a:rPr lang="en-US" sz="2200" dirty="0" smtClean="0"/>
              <a:t>This can be found on our Annual Meeting historical page by looking at previous years agendas. Check it out here: </a:t>
            </a:r>
            <a:r>
              <a:rPr lang="en-US" sz="2200" u="sng" dirty="0" smtClean="0">
                <a:hlinkClick r:id="rId3"/>
              </a:rPr>
              <a:t>http://www.txmn.org/past-annual-meetings</a:t>
            </a:r>
            <a:r>
              <a:rPr lang="en-US" sz="2200" dirty="0" smtClean="0"/>
              <a:t> </a:t>
            </a:r>
          </a:p>
          <a:p>
            <a:pPr>
              <a:buNone/>
            </a:pPr>
            <a:r>
              <a:rPr lang="en-US" dirty="0" smtClean="0"/>
              <a:t> </a:t>
            </a:r>
          </a:p>
          <a:p>
            <a:r>
              <a:rPr lang="en-US" dirty="0" smtClean="0"/>
              <a:t>Also – if there is a recommended topic/theme that you </a:t>
            </a:r>
            <a:r>
              <a:rPr lang="en-US" dirty="0" smtClean="0"/>
              <a:t>would like to be a part of the </a:t>
            </a:r>
            <a:r>
              <a:rPr lang="en-US" dirty="0" smtClean="0"/>
              <a:t>Annual Meeting, but </a:t>
            </a:r>
            <a:r>
              <a:rPr lang="en-US" dirty="0" smtClean="0"/>
              <a:t>don’t know of a </a:t>
            </a:r>
            <a:r>
              <a:rPr lang="en-US" dirty="0" smtClean="0"/>
              <a:t>specific presenter/expert </a:t>
            </a:r>
            <a:r>
              <a:rPr lang="en-US" dirty="0" smtClean="0"/>
              <a:t>in that </a:t>
            </a:r>
            <a:r>
              <a:rPr lang="en-US" dirty="0" smtClean="0"/>
              <a:t>field – reach out to your </a:t>
            </a:r>
            <a:r>
              <a:rPr lang="en-US" dirty="0" smtClean="0"/>
              <a:t>fellow </a:t>
            </a:r>
            <a:r>
              <a:rPr lang="en-US" dirty="0" smtClean="0"/>
              <a:t>TMN State Representatives </a:t>
            </a:r>
            <a:r>
              <a:rPr lang="en-US" dirty="0" smtClean="0"/>
              <a:t>and chapter members for </a:t>
            </a:r>
            <a:r>
              <a:rPr lang="en-US" dirty="0" smtClean="0"/>
              <a:t>recommendations/help. </a:t>
            </a:r>
            <a:endParaRPr lang="en-US" dirty="0"/>
          </a:p>
        </p:txBody>
      </p:sp>
      <p:sp>
        <p:nvSpPr>
          <p:cNvPr id="2" name="Title 1"/>
          <p:cNvSpPr>
            <a:spLocks noGrp="1"/>
          </p:cNvSpPr>
          <p:nvPr>
            <p:ph type="title"/>
          </p:nvPr>
        </p:nvSpPr>
        <p:spPr/>
        <p:txBody>
          <a:bodyPr>
            <a:normAutofit/>
          </a:bodyPr>
          <a:lstStyle/>
          <a:p>
            <a:pPr algn="ctr"/>
            <a:r>
              <a:rPr lang="en-US" dirty="0" smtClean="0"/>
              <a:t>FAQ’s for Speakers (cont)</a:t>
            </a:r>
            <a:endParaRPr lang="en-US" dirty="0"/>
          </a:p>
        </p:txBody>
      </p:sp>
      <p:pic>
        <p:nvPicPr>
          <p:cNvPr id="5" name="Picture 4" descr="Anole4PP-3.jpg"/>
          <p:cNvPicPr>
            <a:picLocks noChangeAspect="1"/>
          </p:cNvPicPr>
          <p:nvPr/>
        </p:nvPicPr>
        <p:blipFill>
          <a:blip r:embed="rId4"/>
          <a:stretch>
            <a:fillRect/>
          </a:stretch>
        </p:blipFill>
        <p:spPr>
          <a:xfrm>
            <a:off x="0" y="0"/>
            <a:ext cx="9144000" cy="104334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1981200"/>
            <a:ext cx="8229600" cy="4591050"/>
          </a:xfrm>
        </p:spPr>
        <p:txBody>
          <a:bodyPr>
            <a:noAutofit/>
          </a:bodyPr>
          <a:lstStyle/>
          <a:p>
            <a:pPr marL="0" indent="274320">
              <a:spcBef>
                <a:spcPts val="0"/>
              </a:spcBef>
              <a:buNone/>
            </a:pPr>
            <a:r>
              <a:rPr lang="en-US" sz="1200" dirty="0" smtClean="0"/>
              <a:t> I am contacting you because of the exceptional presentation you made to the </a:t>
            </a:r>
            <a:r>
              <a:rPr lang="en-US" sz="1200" dirty="0" smtClean="0">
                <a:solidFill>
                  <a:schemeClr val="accent2">
                    <a:lumMod val="75000"/>
                  </a:schemeClr>
                </a:solidFill>
              </a:rPr>
              <a:t>Lost Pines Master Naturalists</a:t>
            </a:r>
            <a:r>
              <a:rPr lang="en-US" sz="1200" dirty="0" smtClean="0"/>
              <a:t>.  I </a:t>
            </a:r>
            <a:r>
              <a:rPr lang="en-US" sz="1200" dirty="0" smtClean="0">
                <a:solidFill>
                  <a:schemeClr val="accent2">
                    <a:lumMod val="75000"/>
                  </a:schemeClr>
                </a:solidFill>
              </a:rPr>
              <a:t>am our chapter’s State Representative and </a:t>
            </a:r>
            <a:r>
              <a:rPr lang="en-US" sz="1200" dirty="0" smtClean="0"/>
              <a:t>wanted to let you know about the Texas Master Naturalist Annual  Meeting held each fall in October.  Master Naturalists from across the state attend to network and participate in advanced training classes on topics ranging from chapter administration to water analysis to wildlife management.</a:t>
            </a:r>
          </a:p>
          <a:p>
            <a:pPr marL="0" indent="274320">
              <a:spcBef>
                <a:spcPts val="0"/>
              </a:spcBef>
              <a:buNone/>
            </a:pPr>
            <a:endParaRPr lang="en-US" sz="1200" dirty="0" smtClean="0"/>
          </a:p>
          <a:p>
            <a:pPr marL="0" indent="274320">
              <a:spcBef>
                <a:spcPts val="0"/>
              </a:spcBef>
              <a:buNone/>
            </a:pPr>
            <a:r>
              <a:rPr lang="en-US" sz="1200" dirty="0" smtClean="0"/>
              <a:t>I encourage you to review the information for this year’s meeting, being held October 23 – 25 near Conroe, at the Texas Master Naturalist website, </a:t>
            </a:r>
            <a:r>
              <a:rPr lang="en-US" sz="1200" dirty="0" smtClean="0">
                <a:hlinkClick r:id="rId3"/>
              </a:rPr>
              <a:t>TXMN.org</a:t>
            </a:r>
            <a:r>
              <a:rPr lang="en-US" sz="1200" dirty="0" smtClean="0"/>
              <a:t>.  Proposals for training sessions, which can be anywhere from 30 minutes to full days, are currently being solicited.    We are looking for presenters who have demonstrated both expertise and presentation skills, and would be pleased to have you submit a proposal.</a:t>
            </a:r>
          </a:p>
          <a:p>
            <a:pPr marL="0" indent="274320">
              <a:spcBef>
                <a:spcPts val="0"/>
              </a:spcBef>
              <a:buNone/>
            </a:pPr>
            <a:endParaRPr lang="en-US" sz="1200" dirty="0" smtClean="0"/>
          </a:p>
          <a:p>
            <a:pPr marL="0" indent="274320">
              <a:spcBef>
                <a:spcPts val="0"/>
              </a:spcBef>
              <a:buNone/>
            </a:pPr>
            <a:r>
              <a:rPr lang="en-US" sz="1200" dirty="0" smtClean="0"/>
              <a:t>While we regrettably cannot offer an honorarium, the meeting and training conference provides a unique opportunity for networking with your peers in related fields plus training and soliciting TMN volunteers to assist with your current projects, as well as interacting with Texas Parks and Wildlife Department biologists, Texas A&amp;M </a:t>
            </a:r>
            <a:r>
              <a:rPr lang="en-US" sz="1200" dirty="0" err="1" smtClean="0"/>
              <a:t>AgriLife</a:t>
            </a:r>
            <a:r>
              <a:rPr lang="en-US" sz="1200" dirty="0" smtClean="0"/>
              <a:t> Extension personnel, other experts, and partners.  The meeting has grown along with the Texas Master Naturalist program, attracting 475 attendees last year.</a:t>
            </a:r>
          </a:p>
          <a:p>
            <a:pPr>
              <a:buNone/>
            </a:pPr>
            <a:endParaRPr lang="en-US" sz="1200" dirty="0" smtClean="0"/>
          </a:p>
          <a:p>
            <a:pPr marL="0" indent="274320">
              <a:spcBef>
                <a:spcPts val="0"/>
              </a:spcBef>
              <a:buNone/>
            </a:pPr>
            <a:r>
              <a:rPr lang="en-US" sz="1200" dirty="0" smtClean="0"/>
              <a:t>I have attached a document providing details about the meeting and the proposal process.  Proposals can be made on-line at </a:t>
            </a:r>
            <a:r>
              <a:rPr lang="en-US" sz="1200" dirty="0" smtClean="0">
                <a:hlinkClick r:id="rId4"/>
              </a:rPr>
              <a:t>http://www.regonline.com/TXMN2016CallforProposals</a:t>
            </a:r>
            <a:r>
              <a:rPr lang="en-US" sz="1200" dirty="0" smtClean="0"/>
              <a:t> .  The deadline for submissions is Friday June 3rd, 2016. If you have any questions about the Annual Meeting, please contact Mary Pearl Meuth by email (</a:t>
            </a:r>
            <a:r>
              <a:rPr lang="en-US" sz="1200" dirty="0" smtClean="0">
                <a:hlinkClick r:id="rId5"/>
              </a:rPr>
              <a:t>mpmeuth@tamu.edu</a:t>
            </a:r>
            <a:r>
              <a:rPr lang="en-US" sz="1200" dirty="0" smtClean="0"/>
              <a:t>) or by phone (979) 845-7294.  </a:t>
            </a:r>
            <a:r>
              <a:rPr lang="en-US" sz="1200" dirty="0" smtClean="0"/>
              <a:t>Hope to see you </a:t>
            </a:r>
            <a:r>
              <a:rPr lang="en-US" sz="1200" dirty="0" smtClean="0"/>
              <a:t>there!</a:t>
            </a:r>
          </a:p>
          <a:p>
            <a:pPr marL="0" indent="274320">
              <a:spcBef>
                <a:spcPts val="0"/>
              </a:spcBef>
              <a:buNone/>
            </a:pPr>
            <a:endParaRPr lang="en-US" sz="1200" dirty="0" smtClean="0"/>
          </a:p>
          <a:p>
            <a:pPr marL="0" indent="0">
              <a:spcBef>
                <a:spcPts val="0"/>
              </a:spcBef>
              <a:buNone/>
            </a:pPr>
            <a:r>
              <a:rPr lang="en-US" sz="1200" dirty="0" smtClean="0">
                <a:solidFill>
                  <a:schemeClr val="accent2">
                    <a:lumMod val="75000"/>
                  </a:schemeClr>
                </a:solidFill>
              </a:rPr>
              <a:t>Marsha Elrod</a:t>
            </a:r>
          </a:p>
          <a:p>
            <a:pPr marL="0" indent="0">
              <a:spcBef>
                <a:spcPts val="0"/>
              </a:spcBef>
              <a:buNone/>
            </a:pPr>
            <a:r>
              <a:rPr lang="en-US" sz="1200" dirty="0" smtClean="0"/>
              <a:t>Texas Master </a:t>
            </a:r>
            <a:r>
              <a:rPr lang="en-US" sz="1200" dirty="0" smtClean="0"/>
              <a:t>Naturalist</a:t>
            </a:r>
          </a:p>
          <a:p>
            <a:pPr marL="0" indent="0">
              <a:spcBef>
                <a:spcPts val="0"/>
              </a:spcBef>
              <a:buNone/>
            </a:pPr>
            <a:r>
              <a:rPr lang="en-US" sz="1200" dirty="0" smtClean="0">
                <a:solidFill>
                  <a:schemeClr val="accent2">
                    <a:lumMod val="75000"/>
                  </a:schemeClr>
                </a:solidFill>
              </a:rPr>
              <a:t>Lost </a:t>
            </a:r>
            <a:r>
              <a:rPr lang="en-US" sz="1200" dirty="0" smtClean="0">
                <a:solidFill>
                  <a:schemeClr val="accent2">
                    <a:lumMod val="75000"/>
                  </a:schemeClr>
                </a:solidFill>
              </a:rPr>
              <a:t>Pines Chapter State Representative</a:t>
            </a:r>
          </a:p>
        </p:txBody>
      </p:sp>
      <p:sp>
        <p:nvSpPr>
          <p:cNvPr id="2" name="Title 1"/>
          <p:cNvSpPr>
            <a:spLocks noGrp="1"/>
          </p:cNvSpPr>
          <p:nvPr>
            <p:ph type="title"/>
          </p:nvPr>
        </p:nvSpPr>
        <p:spPr/>
        <p:txBody>
          <a:bodyPr>
            <a:normAutofit/>
          </a:bodyPr>
          <a:lstStyle/>
          <a:p>
            <a:pPr algn="ctr"/>
            <a:r>
              <a:rPr lang="en-US" dirty="0" smtClean="0"/>
              <a:t>Sample E-mail Script</a:t>
            </a:r>
            <a:endParaRPr lang="en-US" dirty="0"/>
          </a:p>
        </p:txBody>
      </p:sp>
      <p:pic>
        <p:nvPicPr>
          <p:cNvPr id="5" name="Picture 4" descr="Anole4PP-3.jpg"/>
          <p:cNvPicPr>
            <a:picLocks noChangeAspect="1"/>
          </p:cNvPicPr>
          <p:nvPr/>
        </p:nvPicPr>
        <p:blipFill>
          <a:blip r:embed="rId6"/>
          <a:stretch>
            <a:fillRect/>
          </a:stretch>
        </p:blipFill>
        <p:spPr>
          <a:xfrm>
            <a:off x="0" y="0"/>
            <a:ext cx="9144000" cy="104334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400300"/>
            <a:ext cx="8229600" cy="4171950"/>
          </a:xfrm>
        </p:spPr>
        <p:txBody>
          <a:bodyPr>
            <a:noAutofit/>
          </a:bodyPr>
          <a:lstStyle/>
          <a:p>
            <a:pPr marL="0" indent="274320">
              <a:spcBef>
                <a:spcPts val="0"/>
              </a:spcBef>
              <a:buNone/>
            </a:pPr>
            <a:endParaRPr lang="en-US" sz="1200" dirty="0" smtClean="0">
              <a:solidFill>
                <a:schemeClr val="accent2">
                  <a:lumMod val="75000"/>
                </a:schemeClr>
              </a:solidFill>
            </a:endParaRPr>
          </a:p>
        </p:txBody>
      </p:sp>
      <p:sp>
        <p:nvSpPr>
          <p:cNvPr id="2" name="Title 1"/>
          <p:cNvSpPr>
            <a:spLocks noGrp="1"/>
          </p:cNvSpPr>
          <p:nvPr>
            <p:ph type="title"/>
          </p:nvPr>
        </p:nvSpPr>
        <p:spPr>
          <a:xfrm>
            <a:off x="457200" y="704088"/>
            <a:ext cx="8229600" cy="1505712"/>
          </a:xfrm>
        </p:spPr>
        <p:txBody>
          <a:bodyPr>
            <a:noAutofit/>
          </a:bodyPr>
          <a:lstStyle/>
          <a:p>
            <a:pPr algn="ctr"/>
            <a:r>
              <a:rPr lang="en-US" sz="4000" dirty="0" smtClean="0"/>
              <a:t>Presentation Review of Past Meetings</a:t>
            </a:r>
            <a:endParaRPr lang="en-US" sz="4000" dirty="0"/>
          </a:p>
        </p:txBody>
      </p:sp>
      <p:pic>
        <p:nvPicPr>
          <p:cNvPr id="5" name="Picture 4" descr="Anole4PP-3.jpg"/>
          <p:cNvPicPr>
            <a:picLocks noChangeAspect="1"/>
          </p:cNvPicPr>
          <p:nvPr/>
        </p:nvPicPr>
        <p:blipFill>
          <a:blip r:embed="rId3"/>
          <a:stretch>
            <a:fillRect/>
          </a:stretch>
        </p:blipFill>
        <p:spPr>
          <a:xfrm>
            <a:off x="0" y="0"/>
            <a:ext cx="9144000" cy="104334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Owner\AppData\Local\Microsoft\Windows\INetCache\IE\3IW3FT7M\EnergyMicro_Gecko_Logo.svg[1].png"/>
          <p:cNvPicPr/>
          <p:nvPr/>
        </p:nvPicPr>
        <p:blipFill>
          <a:blip r:embed="rId2">
            <a:duotone>
              <a:schemeClr val="accent2">
                <a:shade val="45000"/>
                <a:satMod val="135000"/>
              </a:schemeClr>
              <a:prstClr val="white"/>
            </a:duotone>
          </a:blip>
          <a:srcRect/>
          <a:stretch>
            <a:fillRect/>
          </a:stretch>
        </p:blipFill>
        <p:spPr bwMode="auto">
          <a:xfrm>
            <a:off x="4506328" y="3581400"/>
            <a:ext cx="4180472" cy="2743200"/>
          </a:xfrm>
          <a:prstGeom prst="rect">
            <a:avLst/>
          </a:prstGeom>
          <a:noFill/>
          <a:ln w="9525">
            <a:noFill/>
            <a:miter lim="800000"/>
            <a:headEnd/>
            <a:tailEnd/>
          </a:ln>
        </p:spPr>
      </p:pic>
      <p:sp>
        <p:nvSpPr>
          <p:cNvPr id="3" name="Content Placeholder 2"/>
          <p:cNvSpPr>
            <a:spLocks noGrp="1"/>
          </p:cNvSpPr>
          <p:nvPr>
            <p:ph idx="1"/>
          </p:nvPr>
        </p:nvSpPr>
        <p:spPr>
          <a:xfrm>
            <a:off x="457200" y="2314575"/>
            <a:ext cx="8229600" cy="4257675"/>
          </a:xfrm>
        </p:spPr>
        <p:txBody>
          <a:bodyPr>
            <a:normAutofit/>
          </a:bodyPr>
          <a:lstStyle/>
          <a:p>
            <a:r>
              <a:rPr lang="en-US" dirty="0" smtClean="0"/>
              <a:t>Call for proposals</a:t>
            </a:r>
          </a:p>
          <a:p>
            <a:r>
              <a:rPr lang="en-US" dirty="0" smtClean="0"/>
              <a:t>Meeting Sponsorship</a:t>
            </a:r>
          </a:p>
          <a:p>
            <a:r>
              <a:rPr lang="en-US" dirty="0" smtClean="0"/>
              <a:t>Marketing Campaign</a:t>
            </a:r>
          </a:p>
          <a:p>
            <a:r>
              <a:rPr lang="en-US" dirty="0" smtClean="0"/>
              <a:t>Silent Auction: Heartwood Chapter chairs – need help identifying donations</a:t>
            </a:r>
          </a:p>
          <a:p>
            <a:r>
              <a:rPr lang="en-US" dirty="0" smtClean="0"/>
              <a:t>Registration reminders and marketing</a:t>
            </a:r>
          </a:p>
          <a:p>
            <a:r>
              <a:rPr lang="en-US" dirty="0" smtClean="0"/>
              <a:t>Reminder/Announce Chapter Advisor Award nominations</a:t>
            </a:r>
          </a:p>
          <a:p>
            <a:r>
              <a:rPr lang="en-US" dirty="0" smtClean="0"/>
              <a:t>Reminder/Announce video contest</a:t>
            </a:r>
          </a:p>
          <a:p>
            <a:endParaRPr lang="en-US" dirty="0" smtClean="0"/>
          </a:p>
          <a:p>
            <a:endParaRPr lang="en-US" dirty="0" smtClean="0"/>
          </a:p>
          <a:p>
            <a:pPr>
              <a:buNone/>
            </a:pPr>
            <a:endParaRPr lang="en-US" dirty="0" smtClean="0"/>
          </a:p>
          <a:p>
            <a:endParaRPr lang="en-US" dirty="0"/>
          </a:p>
        </p:txBody>
      </p:sp>
      <p:sp>
        <p:nvSpPr>
          <p:cNvPr id="2" name="Title 1"/>
          <p:cNvSpPr>
            <a:spLocks noGrp="1"/>
          </p:cNvSpPr>
          <p:nvPr>
            <p:ph type="title"/>
          </p:nvPr>
        </p:nvSpPr>
        <p:spPr>
          <a:xfrm>
            <a:off x="391528" y="790575"/>
            <a:ext cx="8229600" cy="1524000"/>
          </a:xfrm>
        </p:spPr>
        <p:txBody>
          <a:bodyPr>
            <a:normAutofit/>
          </a:bodyPr>
          <a:lstStyle/>
          <a:p>
            <a:pPr algn="ctr">
              <a:lnSpc>
                <a:spcPts val="5000"/>
              </a:lnSpc>
            </a:pPr>
            <a:r>
              <a:rPr lang="en-US" sz="4400" dirty="0" smtClean="0"/>
              <a:t>2.  Areas of Need</a:t>
            </a:r>
            <a:r>
              <a:rPr lang="en-US" sz="3200" dirty="0" smtClean="0"/>
              <a:t/>
            </a:r>
            <a:br>
              <a:rPr lang="en-US" sz="3200" dirty="0" smtClean="0"/>
            </a:br>
            <a:r>
              <a:rPr lang="en-US" sz="3200" dirty="0" smtClean="0"/>
              <a:t>Pre-conference</a:t>
            </a:r>
            <a:r>
              <a:rPr lang="en-US" dirty="0" smtClean="0"/>
              <a:t>	</a:t>
            </a:r>
            <a:endParaRPr lang="en-US" dirty="0"/>
          </a:p>
        </p:txBody>
      </p:sp>
      <p:pic>
        <p:nvPicPr>
          <p:cNvPr id="5" name="Picture 4" descr="Anole4PP-3.jpg"/>
          <p:cNvPicPr>
            <a:picLocks noChangeAspect="1"/>
          </p:cNvPicPr>
          <p:nvPr/>
        </p:nvPicPr>
        <p:blipFill>
          <a:blip r:embed="rId3"/>
          <a:stretch>
            <a:fillRect/>
          </a:stretch>
        </p:blipFill>
        <p:spPr>
          <a:xfrm>
            <a:off x="0" y="0"/>
            <a:ext cx="9144000" cy="104334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1060</TotalTime>
  <Words>741</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Welcome!, but before we begin…</vt:lpstr>
      <vt:lpstr>1.  Call for Proposals</vt:lpstr>
      <vt:lpstr>FAQ’s for Speakers</vt:lpstr>
      <vt:lpstr>FAQ’s for Speakers (cont)</vt:lpstr>
      <vt:lpstr>FAQ’s for Speakers (cont)</vt:lpstr>
      <vt:lpstr>Sample E-mail Script</vt:lpstr>
      <vt:lpstr>Presentation Review of Past Meetings</vt:lpstr>
      <vt:lpstr>2.  Areas of Need Pre-conference </vt:lpstr>
      <vt:lpstr>2.  Areas of Need At conference </vt:lpstr>
      <vt:lpstr>Wrap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Elliott</dc:creator>
  <cp:lastModifiedBy>Owner</cp:lastModifiedBy>
  <cp:revision>152</cp:revision>
  <dcterms:created xsi:type="dcterms:W3CDTF">2015-05-09T16:20:50Z</dcterms:created>
  <dcterms:modified xsi:type="dcterms:W3CDTF">2016-05-18T02:59:41Z</dcterms:modified>
</cp:coreProperties>
</file>