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2" r:id="rId3"/>
    <p:sldId id="281" r:id="rId4"/>
    <p:sldId id="280" r:id="rId5"/>
    <p:sldId id="274" r:id="rId6"/>
    <p:sldId id="268" r:id="rId7"/>
    <p:sldId id="270" r:id="rId8"/>
    <p:sldId id="272" r:id="rId9"/>
    <p:sldId id="273" r:id="rId10"/>
    <p:sldId id="269" r:id="rId11"/>
    <p:sldId id="267" r:id="rId12"/>
    <p:sldId id="282" r:id="rId13"/>
    <p:sldId id="259" r:id="rId14"/>
    <p:sldId id="283" r:id="rId15"/>
    <p:sldId id="256" r:id="rId16"/>
    <p:sldId id="284" r:id="rId17"/>
    <p:sldId id="258" r:id="rId18"/>
    <p:sldId id="263" r:id="rId19"/>
    <p:sldId id="261" r:id="rId20"/>
    <p:sldId id="257" r:id="rId21"/>
    <p:sldId id="276" r:id="rId22"/>
    <p:sldId id="285" r:id="rId23"/>
    <p:sldId id="277" r:id="rId24"/>
    <p:sldId id="286" r:id="rId25"/>
    <p:sldId id="287" r:id="rId26"/>
    <p:sldId id="288" r:id="rId27"/>
    <p:sldId id="289" r:id="rId28"/>
    <p:sldId id="290" r:id="rId29"/>
    <p:sldId id="278" r:id="rId30"/>
    <p:sldId id="279" r:id="rId31"/>
    <p:sldId id="292" r:id="rId32"/>
    <p:sldId id="299" r:id="rId33"/>
    <p:sldId id="300" r:id="rId34"/>
    <p:sldId id="301" r:id="rId35"/>
    <p:sldId id="293" r:id="rId36"/>
    <p:sldId id="296" r:id="rId37"/>
    <p:sldId id="294" r:id="rId38"/>
    <p:sldId id="295" r:id="rId39"/>
    <p:sldId id="302" r:id="rId40"/>
    <p:sldId id="297" r:id="rId41"/>
    <p:sldId id="298" r:id="rId42"/>
    <p:sldId id="303" r:id="rId43"/>
    <p:sldId id="304" r:id="rId44"/>
    <p:sldId id="266" r:id="rId45"/>
    <p:sldId id="26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0" autoAdjust="0"/>
  </p:normalViewPr>
  <p:slideViewPr>
    <p:cSldViewPr snapToGrid="0" snapToObjects="1">
      <p:cViewPr varScale="1">
        <p:scale>
          <a:sx n="33" d="100"/>
          <a:sy n="33" d="100"/>
        </p:scale>
        <p:origin x="-58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081A84-D022-294D-A601-8AB6C54BBCE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377550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81A84-D022-294D-A601-8AB6C54BBCE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247471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81A84-D022-294D-A601-8AB6C54BBCE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238833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81A84-D022-294D-A601-8AB6C54BBCE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115455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081A84-D022-294D-A601-8AB6C54BBCE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159904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081A84-D022-294D-A601-8AB6C54BBCE7}"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375934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81A84-D022-294D-A601-8AB6C54BBCE7}"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169396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081A84-D022-294D-A601-8AB6C54BBCE7}"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101527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81A84-D022-294D-A601-8AB6C54BBCE7}"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276956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81A84-D022-294D-A601-8AB6C54BBCE7}"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124536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81A84-D022-294D-A601-8AB6C54BBCE7}"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D7037-2F58-4343-A1B9-D378B7FCB209}" type="slidenum">
              <a:rPr lang="en-US" smtClean="0"/>
              <a:t>‹#›</a:t>
            </a:fld>
            <a:endParaRPr lang="en-US"/>
          </a:p>
        </p:txBody>
      </p:sp>
    </p:spTree>
    <p:extLst>
      <p:ext uri="{BB962C8B-B14F-4D97-AF65-F5344CB8AC3E}">
        <p14:creationId xmlns:p14="http://schemas.microsoft.com/office/powerpoint/2010/main" val="66991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81A84-D022-294D-A601-8AB6C54BBCE7}" type="datetimeFigureOut">
              <a:rPr lang="en-US" smtClean="0"/>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D7037-2F58-4343-A1B9-D378B7FCB209}" type="slidenum">
              <a:rPr lang="en-US" smtClean="0"/>
              <a:t>‹#›</a:t>
            </a:fld>
            <a:endParaRPr lang="en-US"/>
          </a:p>
        </p:txBody>
      </p:sp>
    </p:spTree>
    <p:extLst>
      <p:ext uri="{BB962C8B-B14F-4D97-AF65-F5344CB8AC3E}">
        <p14:creationId xmlns:p14="http://schemas.microsoft.com/office/powerpoint/2010/main" val="2883004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Climatology</a:t>
            </a:r>
            <a:endParaRPr lang="en-US" dirty="0"/>
          </a:p>
        </p:txBody>
      </p:sp>
      <p:sp>
        <p:nvSpPr>
          <p:cNvPr id="3" name="Content Placeholder 2"/>
          <p:cNvSpPr>
            <a:spLocks noGrp="1"/>
          </p:cNvSpPr>
          <p:nvPr>
            <p:ph idx="1"/>
          </p:nvPr>
        </p:nvSpPr>
        <p:spPr/>
        <p:txBody>
          <a:bodyPr>
            <a:normAutofit/>
          </a:bodyPr>
          <a:lstStyle/>
          <a:p>
            <a:pPr lvl="0"/>
            <a:r>
              <a:rPr lang="en-US" dirty="0"/>
              <a:t>Why do we study Climate</a:t>
            </a:r>
            <a:r>
              <a:rPr lang="en-US" dirty="0" smtClean="0"/>
              <a:t>?</a:t>
            </a:r>
          </a:p>
          <a:p>
            <a:pPr lvl="0"/>
            <a:endParaRPr lang="en-US" dirty="0"/>
          </a:p>
          <a:p>
            <a:pPr lvl="1"/>
            <a:r>
              <a:rPr lang="en-US" sz="3200" dirty="0"/>
              <a:t>Climate is a significant factor in the development of </a:t>
            </a:r>
            <a:r>
              <a:rPr lang="en-US" sz="3200" b="1" dirty="0"/>
              <a:t>all major aspects of the life</a:t>
            </a:r>
            <a:r>
              <a:rPr lang="en-US" sz="3200" dirty="0" smtClean="0"/>
              <a:t>.</a:t>
            </a:r>
          </a:p>
          <a:p>
            <a:pPr lvl="1"/>
            <a:endParaRPr lang="en-US" dirty="0"/>
          </a:p>
          <a:p>
            <a:endParaRPr lang="en-US" dirty="0"/>
          </a:p>
        </p:txBody>
      </p:sp>
    </p:spTree>
    <p:extLst>
      <p:ext uri="{BB962C8B-B14F-4D97-AF65-F5344CB8AC3E}">
        <p14:creationId xmlns:p14="http://schemas.microsoft.com/office/powerpoint/2010/main" val="2056220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0874"/>
            <a:ext cx="8229600" cy="5655289"/>
          </a:xfrm>
        </p:spPr>
        <p:txBody>
          <a:bodyPr>
            <a:normAutofit/>
          </a:bodyPr>
          <a:lstStyle/>
          <a:p>
            <a:pPr lvl="0"/>
            <a:r>
              <a:rPr lang="en-US" dirty="0"/>
              <a:t>So what are WE going to talk about tonight</a:t>
            </a:r>
            <a:r>
              <a:rPr lang="en-US" dirty="0" smtClean="0"/>
              <a:t>?</a:t>
            </a:r>
          </a:p>
          <a:p>
            <a:pPr lvl="0"/>
            <a:endParaRPr lang="en-US" dirty="0"/>
          </a:p>
          <a:p>
            <a:pPr lvl="1"/>
            <a:r>
              <a:rPr lang="en-US" sz="3200" dirty="0"/>
              <a:t>Time Scales over which Climate </a:t>
            </a:r>
            <a:r>
              <a:rPr lang="en-US" sz="3200" dirty="0" smtClean="0"/>
              <a:t>Changes</a:t>
            </a:r>
          </a:p>
          <a:p>
            <a:pPr lvl="1"/>
            <a:endParaRPr lang="en-US" sz="3200" dirty="0"/>
          </a:p>
          <a:p>
            <a:pPr lvl="1"/>
            <a:r>
              <a:rPr lang="en-US" sz="3200" dirty="0"/>
              <a:t>Processes that “Make” </a:t>
            </a:r>
            <a:r>
              <a:rPr lang="en-US" sz="3200" dirty="0" smtClean="0"/>
              <a:t>Climate</a:t>
            </a:r>
          </a:p>
          <a:p>
            <a:pPr lvl="1"/>
            <a:endParaRPr lang="en-US" sz="3200" dirty="0"/>
          </a:p>
          <a:p>
            <a:pPr lvl="1"/>
            <a:r>
              <a:rPr lang="en-US" sz="3200" dirty="0"/>
              <a:t>Human Effect on Climate</a:t>
            </a:r>
          </a:p>
        </p:txBody>
      </p:sp>
    </p:spTree>
    <p:extLst>
      <p:ext uri="{BB962C8B-B14F-4D97-AF65-F5344CB8AC3E}">
        <p14:creationId xmlns:p14="http://schemas.microsoft.com/office/powerpoint/2010/main" val="501880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280"/>
            <a:ext cx="8229600" cy="5697884"/>
          </a:xfrm>
        </p:spPr>
        <p:txBody>
          <a:bodyPr>
            <a:normAutofit/>
          </a:bodyPr>
          <a:lstStyle/>
          <a:p>
            <a:r>
              <a:rPr lang="en-US" b="1" dirty="0" smtClean="0"/>
              <a:t>Two</a:t>
            </a:r>
            <a:r>
              <a:rPr lang="en-US" dirty="0" smtClean="0"/>
              <a:t> important questions when studying climate are:</a:t>
            </a:r>
          </a:p>
          <a:p>
            <a:endParaRPr lang="en-US" dirty="0" smtClean="0"/>
          </a:p>
          <a:p>
            <a:pPr lvl="1"/>
            <a:r>
              <a:rPr lang="en-US" sz="3200" dirty="0" smtClean="0"/>
              <a:t>What are the systems involved?</a:t>
            </a:r>
          </a:p>
          <a:p>
            <a:pPr lvl="1"/>
            <a:endParaRPr lang="en-US" sz="3200" dirty="0" smtClean="0"/>
          </a:p>
          <a:p>
            <a:pPr lvl="1"/>
            <a:r>
              <a:rPr lang="en-US" sz="3200" dirty="0" smtClean="0"/>
              <a:t>Over what  scales (time frames) do they operate?</a:t>
            </a:r>
            <a:endParaRPr lang="en-US" sz="3200" dirty="0"/>
          </a:p>
        </p:txBody>
      </p:sp>
    </p:spTree>
    <p:extLst>
      <p:ext uri="{BB962C8B-B14F-4D97-AF65-F5344CB8AC3E}">
        <p14:creationId xmlns:p14="http://schemas.microsoft.com/office/powerpoint/2010/main" val="3434940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9352"/>
            <a:ext cx="8229600" cy="5916812"/>
          </a:xfrm>
        </p:spPr>
        <p:txBody>
          <a:bodyPr/>
          <a:lstStyle/>
          <a:p>
            <a:r>
              <a:rPr lang="en-US" dirty="0"/>
              <a:t>Methods used by scientists </a:t>
            </a:r>
            <a:r>
              <a:rPr lang="en-US" dirty="0" smtClean="0"/>
              <a:t>to determine past temperatures:</a:t>
            </a:r>
          </a:p>
          <a:p>
            <a:endParaRPr lang="en-US" dirty="0"/>
          </a:p>
          <a:p>
            <a:pPr lvl="1">
              <a:lnSpc>
                <a:spcPct val="200000"/>
              </a:lnSpc>
            </a:pPr>
            <a:r>
              <a:rPr lang="en-US" dirty="0" smtClean="0"/>
              <a:t>Testing ice cores</a:t>
            </a:r>
          </a:p>
          <a:p>
            <a:pPr lvl="2">
              <a:lnSpc>
                <a:spcPct val="200000"/>
              </a:lnSpc>
            </a:pPr>
            <a:r>
              <a:rPr lang="en-US" sz="2800" dirty="0" smtClean="0"/>
              <a:t>Deuterium</a:t>
            </a:r>
          </a:p>
          <a:p>
            <a:pPr lvl="1">
              <a:lnSpc>
                <a:spcPct val="200000"/>
              </a:lnSpc>
            </a:pPr>
            <a:r>
              <a:rPr lang="en-US" dirty="0" smtClean="0"/>
              <a:t>Marine Fossil shells</a:t>
            </a:r>
          </a:p>
          <a:p>
            <a:pPr lvl="2">
              <a:lnSpc>
                <a:spcPct val="200000"/>
              </a:lnSpc>
            </a:pPr>
            <a:r>
              <a:rPr lang="en-US" sz="2800" dirty="0" smtClean="0"/>
              <a:t> oxygen isotope O</a:t>
            </a:r>
            <a:r>
              <a:rPr lang="en-US" sz="2800" baseline="-25000" dirty="0" smtClean="0"/>
              <a:t>18</a:t>
            </a:r>
            <a:endParaRPr lang="en-US" sz="2800" baseline="-25000" dirty="0"/>
          </a:p>
        </p:txBody>
      </p:sp>
    </p:spTree>
    <p:extLst>
      <p:ext uri="{BB962C8B-B14F-4D97-AF65-F5344CB8AC3E}">
        <p14:creationId xmlns:p14="http://schemas.microsoft.com/office/powerpoint/2010/main" val="3745961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ine-Ice Core Deuterium.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7647" r="-27647"/>
          <a:stretch/>
        </p:blipFill>
        <p:spPr>
          <a:xfrm>
            <a:off x="457200" y="0"/>
            <a:ext cx="8229600" cy="6857999"/>
          </a:xfrm>
        </p:spPr>
      </p:pic>
    </p:spTree>
    <p:extLst>
      <p:ext uri="{BB962C8B-B14F-4D97-AF65-F5344CB8AC3E}">
        <p14:creationId xmlns:p14="http://schemas.microsoft.com/office/powerpoint/2010/main" val="3492623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Interglacials</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a:spcBef>
                <a:spcPts val="0"/>
              </a:spcBef>
            </a:pPr>
            <a:r>
              <a:rPr lang="en-US" dirty="0"/>
              <a:t>An </a:t>
            </a:r>
            <a:r>
              <a:rPr lang="en-US" b="1" dirty="0"/>
              <a:t>interglacial period</a:t>
            </a:r>
            <a:r>
              <a:rPr lang="en-US" dirty="0"/>
              <a:t> is a geological interval of warmer global average temperature </a:t>
            </a:r>
            <a:r>
              <a:rPr lang="en-US" dirty="0" smtClean="0"/>
              <a:t>lasting thousands of years that separates consecutive glacial periods within an ice age.</a:t>
            </a:r>
            <a:endParaRPr lang="en-US" dirty="0">
              <a:solidFill>
                <a:srgbClr val="000000"/>
              </a:solidFill>
              <a:effectLst/>
              <a:latin typeface="Cambria"/>
              <a:ea typeface="ＭＳ 明朝"/>
              <a:cs typeface="Times New Roman"/>
            </a:endParaRPr>
          </a:p>
        </p:txBody>
      </p:sp>
    </p:spTree>
    <p:extLst>
      <p:ext uri="{BB962C8B-B14F-4D97-AF65-F5344CB8AC3E}">
        <p14:creationId xmlns:p14="http://schemas.microsoft.com/office/powerpoint/2010/main" val="24957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descr="Ice_Age_Tempera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586" y="0"/>
            <a:ext cx="5299364" cy="6858000"/>
          </a:xfrm>
          <a:prstGeom prst="rect">
            <a:avLst/>
          </a:prstGeom>
        </p:spPr>
      </p:pic>
    </p:spTree>
    <p:extLst>
      <p:ext uri="{BB962C8B-B14F-4D97-AF65-F5344CB8AC3E}">
        <p14:creationId xmlns:p14="http://schemas.microsoft.com/office/powerpoint/2010/main" val="4109578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Milankovitch Cycles</a:t>
            </a:r>
            <a:endParaRPr lang="en-US" dirty="0"/>
          </a:p>
        </p:txBody>
      </p:sp>
      <p:sp>
        <p:nvSpPr>
          <p:cNvPr id="3" name="Content Placeholder 2"/>
          <p:cNvSpPr>
            <a:spLocks noGrp="1"/>
          </p:cNvSpPr>
          <p:nvPr>
            <p:ph idx="1"/>
          </p:nvPr>
        </p:nvSpPr>
        <p:spPr/>
        <p:txBody>
          <a:bodyPr/>
          <a:lstStyle/>
          <a:p>
            <a:endParaRPr lang="en-US" dirty="0"/>
          </a:p>
          <a:p>
            <a:pPr algn="just"/>
            <a:r>
              <a:rPr lang="en-US" dirty="0"/>
              <a:t>describes the collective effects of changes in the Earth’s ellipticity and obliquity over 10’s of thousands of years</a:t>
            </a:r>
          </a:p>
          <a:p>
            <a:pPr lvl="1"/>
            <a:r>
              <a:rPr lang="en-US" dirty="0" smtClean="0"/>
              <a:t>Ellipticity changes from near circular to oblong over a 95,000 year cycle</a:t>
            </a:r>
          </a:p>
          <a:p>
            <a:pPr lvl="1"/>
            <a:r>
              <a:rPr lang="en-US" dirty="0" smtClean="0"/>
              <a:t>Obliquity changes from 22° to 24.5° over a 42,000 years cycle</a:t>
            </a:r>
            <a:endParaRPr lang="en-US" dirty="0"/>
          </a:p>
        </p:txBody>
      </p:sp>
    </p:spTree>
    <p:extLst>
      <p:ext uri="{BB962C8B-B14F-4D97-AF65-F5344CB8AC3E}">
        <p14:creationId xmlns:p14="http://schemas.microsoft.com/office/powerpoint/2010/main" val="1826023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rth_seasons.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4615" t="3966" r="-8545" b="950"/>
          <a:stretch/>
        </p:blipFill>
        <p:spPr>
          <a:xfrm>
            <a:off x="273594" y="0"/>
            <a:ext cx="8380789" cy="6583362"/>
          </a:xfrm>
        </p:spPr>
      </p:pic>
    </p:spTree>
    <p:extLst>
      <p:ext uri="{BB962C8B-B14F-4D97-AF65-F5344CB8AC3E}">
        <p14:creationId xmlns:p14="http://schemas.microsoft.com/office/powerpoint/2010/main" val="1777797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lliptical Orbit.pdf"/>
          <p:cNvPicPr>
            <a:picLocks noGrp="1" noChangeAspect="1"/>
          </p:cNvPicPr>
          <p:nvPr>
            <p:ph idx="1"/>
          </p:nvPr>
        </p:nvPicPr>
        <p:blipFill>
          <a:blip r:embed="rId2">
            <a:extLst>
              <a:ext uri="{28A0092B-C50C-407E-A947-70E740481C1C}">
                <a14:useLocalDpi xmlns:a14="http://schemas.microsoft.com/office/drawing/2010/main" val="0"/>
              </a:ext>
            </a:extLst>
          </a:blip>
          <a:srcRect t="23885" b="23885"/>
          <a:stretch>
            <a:fillRect/>
          </a:stretch>
        </p:blipFill>
        <p:spPr>
          <a:xfrm>
            <a:off x="457200" y="615950"/>
            <a:ext cx="8229600" cy="5562600"/>
          </a:xfrm>
        </p:spPr>
      </p:pic>
    </p:spTree>
    <p:extLst>
      <p:ext uri="{BB962C8B-B14F-4D97-AF65-F5344CB8AC3E}">
        <p14:creationId xmlns:p14="http://schemas.microsoft.com/office/powerpoint/2010/main" val="4256414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Obliquity</a:t>
            </a:r>
            <a:endParaRPr lang="en-US" dirty="0"/>
          </a:p>
        </p:txBody>
      </p:sp>
      <p:pic>
        <p:nvPicPr>
          <p:cNvPr id="4" name="Content Placeholder 3" descr="Earth's Obliquity.pdf"/>
          <p:cNvPicPr>
            <a:picLocks noGrp="1" noChangeAspect="1"/>
          </p:cNvPicPr>
          <p:nvPr>
            <p:ph idx="1"/>
          </p:nvPr>
        </p:nvPicPr>
        <p:blipFill>
          <a:blip r:embed="rId2">
            <a:extLst>
              <a:ext uri="{28A0092B-C50C-407E-A947-70E740481C1C}">
                <a14:useLocalDpi xmlns:a14="http://schemas.microsoft.com/office/drawing/2010/main" val="0"/>
              </a:ext>
            </a:extLst>
          </a:blip>
          <a:srcRect t="28751" b="28751"/>
          <a:stretch>
            <a:fillRect/>
          </a:stretch>
        </p:blipFill>
        <p:spPr>
          <a:xfrm>
            <a:off x="457200" y="1600202"/>
            <a:ext cx="8229600" cy="4349939"/>
          </a:xfrm>
        </p:spPr>
      </p:pic>
    </p:spTree>
    <p:extLst>
      <p:ext uri="{BB962C8B-B14F-4D97-AF65-F5344CB8AC3E}">
        <p14:creationId xmlns:p14="http://schemas.microsoft.com/office/powerpoint/2010/main" val="600674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3916"/>
            <a:ext cx="8229600" cy="5812247"/>
          </a:xfrm>
        </p:spPr>
        <p:txBody>
          <a:bodyPr>
            <a:normAutofit/>
          </a:bodyPr>
          <a:lstStyle/>
          <a:p>
            <a:pPr marL="0" indent="0" algn="ctr">
              <a:buNone/>
            </a:pPr>
            <a:endParaRPr lang="en-US" sz="4000" dirty="0" smtClean="0"/>
          </a:p>
          <a:p>
            <a:pPr marL="0" indent="0" algn="ctr">
              <a:buNone/>
            </a:pPr>
            <a:r>
              <a:rPr lang="en-US" sz="4000" dirty="0" smtClean="0"/>
              <a:t>It’s Climate that attracts people to a location</a:t>
            </a:r>
          </a:p>
          <a:p>
            <a:pPr marL="0" indent="0" algn="ctr">
              <a:buNone/>
            </a:pPr>
            <a:endParaRPr lang="en-US" sz="4000" dirty="0" smtClean="0"/>
          </a:p>
          <a:p>
            <a:pPr marL="0" indent="0" algn="ctr">
              <a:buNone/>
            </a:pPr>
            <a:endParaRPr lang="en-US" sz="4000" dirty="0" smtClean="0"/>
          </a:p>
          <a:p>
            <a:pPr marL="0" indent="0" algn="ctr">
              <a:buNone/>
            </a:pPr>
            <a:r>
              <a:rPr lang="en-US" sz="4000" dirty="0" smtClean="0"/>
              <a:t>It’s the Weather that makes them leave</a:t>
            </a:r>
            <a:endParaRPr lang="en-US" sz="4000" dirty="0"/>
          </a:p>
        </p:txBody>
      </p:sp>
    </p:spTree>
    <p:extLst>
      <p:ext uri="{BB962C8B-B14F-4D97-AF65-F5344CB8AC3E}">
        <p14:creationId xmlns:p14="http://schemas.microsoft.com/office/powerpoint/2010/main" val="71851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bon_Dioxide_400kyr.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152" b="23308"/>
          <a:stretch/>
        </p:blipFill>
        <p:spPr>
          <a:xfrm>
            <a:off x="-195182" y="0"/>
            <a:ext cx="9452813" cy="6549435"/>
          </a:xfrm>
        </p:spPr>
      </p:pic>
    </p:spTree>
    <p:extLst>
      <p:ext uri="{BB962C8B-B14F-4D97-AF65-F5344CB8AC3E}">
        <p14:creationId xmlns:p14="http://schemas.microsoft.com/office/powerpoint/2010/main" val="2143328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tmoshpere in miles.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9218" r="-3010" b="25364"/>
          <a:stretch/>
        </p:blipFill>
        <p:spPr>
          <a:xfrm>
            <a:off x="457200" y="-635034"/>
            <a:ext cx="8229600" cy="7325045"/>
          </a:xfrm>
        </p:spPr>
      </p:pic>
    </p:spTree>
    <p:extLst>
      <p:ext uri="{BB962C8B-B14F-4D97-AF65-F5344CB8AC3E}">
        <p14:creationId xmlns:p14="http://schemas.microsoft.com/office/powerpoint/2010/main" val="3179148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Content Placeholder 2"/>
          <p:cNvSpPr>
            <a:spLocks noGrp="1"/>
          </p:cNvSpPr>
          <p:nvPr>
            <p:ph idx="1"/>
          </p:nvPr>
        </p:nvSpPr>
        <p:spPr>
          <a:xfrm>
            <a:off x="457200" y="1417638"/>
            <a:ext cx="8229600" cy="5048624"/>
          </a:xfrm>
        </p:spPr>
        <p:txBody>
          <a:bodyPr>
            <a:normAutofit lnSpcReduction="10000"/>
          </a:bodyPr>
          <a:lstStyle/>
          <a:p>
            <a:r>
              <a:rPr lang="en-US" dirty="0" smtClean="0"/>
              <a:t>Troposphere</a:t>
            </a:r>
          </a:p>
          <a:p>
            <a:endParaRPr lang="en-US" dirty="0"/>
          </a:p>
          <a:p>
            <a:r>
              <a:rPr lang="en-US" dirty="0" smtClean="0"/>
              <a:t>Stratosphere</a:t>
            </a:r>
          </a:p>
          <a:p>
            <a:endParaRPr lang="en-US" dirty="0"/>
          </a:p>
          <a:p>
            <a:r>
              <a:rPr lang="en-US" dirty="0" smtClean="0"/>
              <a:t>Mesosphere</a:t>
            </a:r>
          </a:p>
          <a:p>
            <a:endParaRPr lang="en-US" dirty="0"/>
          </a:p>
          <a:p>
            <a:r>
              <a:rPr lang="en-US" dirty="0" smtClean="0"/>
              <a:t>Thermosphere</a:t>
            </a:r>
          </a:p>
          <a:p>
            <a:endParaRPr lang="en-US" dirty="0"/>
          </a:p>
          <a:p>
            <a:r>
              <a:rPr lang="en-US" dirty="0" smtClean="0"/>
              <a:t>Exosphere</a:t>
            </a:r>
            <a:endParaRPr lang="en-US" dirty="0"/>
          </a:p>
        </p:txBody>
      </p:sp>
    </p:spTree>
    <p:extLst>
      <p:ext uri="{BB962C8B-B14F-4D97-AF65-F5344CB8AC3E}">
        <p14:creationId xmlns:p14="http://schemas.microsoft.com/office/powerpoint/2010/main" val="3555341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Atmospheric Gasses – </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80749086"/>
              </p:ext>
            </p:extLst>
          </p:nvPr>
        </p:nvGraphicFramePr>
        <p:xfrm>
          <a:off x="1509235" y="1299599"/>
          <a:ext cx="6096000" cy="6533796"/>
        </p:xfrm>
        <a:graphic>
          <a:graphicData uri="http://schemas.openxmlformats.org/drawingml/2006/table">
            <a:tbl>
              <a:tblPr firstRow="1" bandRow="1">
                <a:tableStyleId>{2D5ABB26-0587-4C30-8999-92F81FD0307C}</a:tableStyleId>
              </a:tblPr>
              <a:tblGrid>
                <a:gridCol w="3048000"/>
                <a:gridCol w="3048000"/>
              </a:tblGrid>
              <a:tr h="462738">
                <a:tc>
                  <a:txBody>
                    <a:bodyPr/>
                    <a:lstStyle/>
                    <a:p>
                      <a:r>
                        <a:rPr lang="en-US" sz="2800" b="1" u="sng" dirty="0" smtClean="0"/>
                        <a:t>Constant</a:t>
                      </a:r>
                      <a:endParaRPr lang="en-US" sz="2800" b="1" u="sng" dirty="0"/>
                    </a:p>
                  </a:txBody>
                  <a:tcPr/>
                </a:tc>
                <a:tc>
                  <a:txBody>
                    <a:bodyPr/>
                    <a:lstStyle/>
                    <a:p>
                      <a:r>
                        <a:rPr lang="en-US" sz="2800" b="1" u="sng" dirty="0" smtClean="0"/>
                        <a:t>Variable</a:t>
                      </a:r>
                    </a:p>
                  </a:txBody>
                  <a:tcPr/>
                </a:tc>
              </a:tr>
              <a:tr h="462738">
                <a:tc>
                  <a:txBody>
                    <a:bodyPr/>
                    <a:lstStyle/>
                    <a:p>
                      <a:r>
                        <a:rPr lang="en-US" sz="2800" dirty="0" smtClean="0"/>
                        <a:t>78 % Nitrogen</a:t>
                      </a:r>
                      <a:endParaRPr lang="en-US" sz="2800" dirty="0"/>
                    </a:p>
                  </a:txBody>
                  <a:tcPr/>
                </a:tc>
                <a:tc>
                  <a:txBody>
                    <a:bodyPr/>
                    <a:lstStyle/>
                    <a:p>
                      <a:r>
                        <a:rPr lang="en-US" sz="2800" dirty="0" smtClean="0"/>
                        <a:t>Water vapor (H20)</a:t>
                      </a:r>
                      <a:endParaRPr lang="en-US" sz="2800" dirty="0"/>
                    </a:p>
                  </a:txBody>
                  <a:tcPr/>
                </a:tc>
              </a:tr>
              <a:tr h="462738">
                <a:tc>
                  <a:txBody>
                    <a:bodyPr/>
                    <a:lstStyle/>
                    <a:p>
                      <a:r>
                        <a:rPr lang="en-US" sz="2800" dirty="0" smtClean="0"/>
                        <a:t>21% oxygen</a:t>
                      </a:r>
                      <a:endParaRPr lang="en-US" sz="2800" dirty="0"/>
                    </a:p>
                  </a:txBody>
                  <a:tcPr/>
                </a:tc>
                <a:tc>
                  <a:txBody>
                    <a:bodyPr/>
                    <a:lstStyle/>
                    <a:p>
                      <a:r>
                        <a:rPr lang="en-US" sz="2800" dirty="0" smtClean="0"/>
                        <a:t>Ozone (O3)</a:t>
                      </a:r>
                      <a:endParaRPr lang="en-US" sz="2800" dirty="0"/>
                    </a:p>
                  </a:txBody>
                  <a:tcPr/>
                </a:tc>
              </a:tr>
              <a:tr h="462738">
                <a:tc>
                  <a:txBody>
                    <a:bodyPr/>
                    <a:lstStyle/>
                    <a:p>
                      <a:r>
                        <a:rPr lang="en-US" sz="2800" dirty="0" smtClean="0"/>
                        <a:t>helium (He)</a:t>
                      </a:r>
                      <a:endParaRPr lang="en-US" sz="2800" dirty="0"/>
                    </a:p>
                  </a:txBody>
                  <a:tcPr/>
                </a:tc>
                <a:tc>
                  <a:txBody>
                    <a:bodyPr/>
                    <a:lstStyle/>
                    <a:p>
                      <a:r>
                        <a:rPr lang="en-US" sz="2800" dirty="0" smtClean="0"/>
                        <a:t>Carbon dioxide (CO2)</a:t>
                      </a:r>
                      <a:endParaRPr lang="en-US" sz="2800" dirty="0"/>
                    </a:p>
                  </a:txBody>
                  <a:tcPr/>
                </a:tc>
              </a:tr>
              <a:tr h="4627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argon (</a:t>
                      </a:r>
                      <a:r>
                        <a:rPr lang="en-US" sz="2800" dirty="0" err="1" smtClean="0"/>
                        <a:t>Ar</a:t>
                      </a:r>
                      <a:r>
                        <a:rPr lang="en-US" sz="2800" dirty="0" smtClean="0"/>
                        <a:t>)	</a:t>
                      </a:r>
                    </a:p>
                  </a:txBody>
                  <a:tcPr/>
                </a:tc>
                <a:tc>
                  <a:txBody>
                    <a:bodyPr/>
                    <a:lstStyle/>
                    <a:p>
                      <a:r>
                        <a:rPr lang="en-US" sz="2800" dirty="0" smtClean="0"/>
                        <a:t>Methane (CH4)</a:t>
                      </a:r>
                      <a:endParaRPr lang="en-US" sz="2800" dirty="0"/>
                    </a:p>
                  </a:txBody>
                  <a:tcPr/>
                </a:tc>
              </a:tr>
              <a:tr h="4627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krypton (Kr)</a:t>
                      </a:r>
                    </a:p>
                  </a:txBody>
                  <a:tcPr/>
                </a:tc>
                <a:tc>
                  <a:txBody>
                    <a:bodyPr/>
                    <a:lstStyle/>
                    <a:p>
                      <a:endParaRPr lang="en-US" dirty="0"/>
                    </a:p>
                  </a:txBody>
                  <a:tcPr/>
                </a:tc>
              </a:tr>
              <a:tr h="4627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xenon (</a:t>
                      </a:r>
                      <a:r>
                        <a:rPr lang="en-US" sz="2800" dirty="0" err="1" smtClean="0"/>
                        <a:t>Xe</a:t>
                      </a:r>
                      <a:r>
                        <a:rPr lang="en-US" sz="2800" dirty="0" smtClean="0"/>
                        <a:t>)</a:t>
                      </a:r>
                    </a:p>
                  </a:txBody>
                  <a:tcPr/>
                </a:tc>
                <a:tc>
                  <a:txBody>
                    <a:bodyPr/>
                    <a:lstStyle/>
                    <a:p>
                      <a:endParaRPr lang="en-US" dirty="0"/>
                    </a:p>
                  </a:txBody>
                  <a:tcPr/>
                </a:tc>
              </a:tr>
              <a:tr h="4627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nitrous oxide (N2O)</a:t>
                      </a:r>
                    </a:p>
                  </a:txBody>
                  <a:tcPr/>
                </a:tc>
                <a:tc>
                  <a:txBody>
                    <a:bodyPr/>
                    <a:lstStyle/>
                    <a:p>
                      <a:endParaRPr lang="en-US" dirty="0"/>
                    </a:p>
                  </a:txBody>
                  <a:tcPr/>
                </a:tc>
              </a:tr>
              <a:tr h="4627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hydrogen (H2)</a:t>
                      </a:r>
                    </a:p>
                  </a:txBody>
                  <a:tcPr/>
                </a:tc>
                <a:tc>
                  <a:txBody>
                    <a:bodyPr/>
                    <a:lstStyle/>
                    <a:p>
                      <a:endParaRPr lang="en-US"/>
                    </a:p>
                  </a:txBody>
                  <a:tcPr/>
                </a:tc>
              </a:tr>
              <a:tr h="462738">
                <a:tc>
                  <a:txBody>
                    <a:bodyPr/>
                    <a:lstStyle/>
                    <a:p>
                      <a:r>
                        <a:rPr lang="en-US" sz="2800" dirty="0" smtClean="0"/>
                        <a:t>neon (Ne)</a:t>
                      </a:r>
                      <a:endParaRPr lang="en-US" sz="2800" dirty="0"/>
                    </a:p>
                  </a:txBody>
                  <a:tcPr/>
                </a:tc>
                <a:tc>
                  <a:txBody>
                    <a:bodyPr/>
                    <a:lstStyle/>
                    <a:p>
                      <a:endParaRPr lang="en-US"/>
                    </a:p>
                  </a:txBody>
                  <a:tcPr/>
                </a:tc>
              </a:tr>
              <a:tr h="462738">
                <a:tc>
                  <a:txBody>
                    <a:bodyPr/>
                    <a:lstStyle/>
                    <a:p>
                      <a:endParaRPr lang="en-US" dirty="0"/>
                    </a:p>
                  </a:txBody>
                  <a:tcPr/>
                </a:tc>
                <a:tc>
                  <a:txBody>
                    <a:bodyPr/>
                    <a:lstStyle/>
                    <a:p>
                      <a:endParaRPr lang="en-US"/>
                    </a:p>
                  </a:txBody>
                  <a:tcPr/>
                </a:tc>
              </a:tr>
              <a:tr h="462738">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56492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Vapor</a:t>
            </a:r>
            <a:endParaRPr lang="en-US" dirty="0"/>
          </a:p>
        </p:txBody>
      </p:sp>
      <p:sp>
        <p:nvSpPr>
          <p:cNvPr id="3" name="Content Placeholder 2"/>
          <p:cNvSpPr>
            <a:spLocks noGrp="1"/>
          </p:cNvSpPr>
          <p:nvPr>
            <p:ph idx="1"/>
          </p:nvPr>
        </p:nvSpPr>
        <p:spPr/>
        <p:txBody>
          <a:bodyPr/>
          <a:lstStyle/>
          <a:p>
            <a:r>
              <a:rPr lang="en-US" dirty="0" smtClean="0"/>
              <a:t>Most abundant</a:t>
            </a:r>
          </a:p>
          <a:p>
            <a:endParaRPr lang="en-US" dirty="0"/>
          </a:p>
          <a:p>
            <a:r>
              <a:rPr lang="en-US" dirty="0" smtClean="0"/>
              <a:t>Absorbs solar heat</a:t>
            </a:r>
          </a:p>
          <a:p>
            <a:endParaRPr lang="en-US" dirty="0"/>
          </a:p>
          <a:p>
            <a:r>
              <a:rPr lang="en-US" dirty="0" smtClean="0"/>
              <a:t>Absorbs heat from the surface of the Earth</a:t>
            </a:r>
          </a:p>
        </p:txBody>
      </p:sp>
    </p:spTree>
    <p:extLst>
      <p:ext uri="{BB962C8B-B14F-4D97-AF65-F5344CB8AC3E}">
        <p14:creationId xmlns:p14="http://schemas.microsoft.com/office/powerpoint/2010/main" val="3524533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a:t>
            </a:r>
            <a:endParaRPr lang="en-US" dirty="0"/>
          </a:p>
        </p:txBody>
      </p:sp>
      <p:sp>
        <p:nvSpPr>
          <p:cNvPr id="3" name="Content Placeholder 2"/>
          <p:cNvSpPr>
            <a:spLocks noGrp="1"/>
          </p:cNvSpPr>
          <p:nvPr>
            <p:ph idx="1"/>
          </p:nvPr>
        </p:nvSpPr>
        <p:spPr/>
        <p:txBody>
          <a:bodyPr/>
          <a:lstStyle/>
          <a:p>
            <a:r>
              <a:rPr lang="en-US" dirty="0" smtClean="0"/>
              <a:t>Absorbs the most energetic ultraviolet light known as UV-C and UV-B</a:t>
            </a:r>
            <a:endParaRPr lang="en-US" dirty="0"/>
          </a:p>
        </p:txBody>
      </p:sp>
    </p:spTree>
    <p:extLst>
      <p:ext uri="{BB962C8B-B14F-4D97-AF65-F5344CB8AC3E}">
        <p14:creationId xmlns:p14="http://schemas.microsoft.com/office/powerpoint/2010/main" val="518397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Methane</a:t>
            </a:r>
            <a:endParaRPr lang="en-US" dirty="0"/>
          </a:p>
        </p:txBody>
      </p:sp>
      <p:sp>
        <p:nvSpPr>
          <p:cNvPr id="3" name="Content Placeholder 2"/>
          <p:cNvSpPr>
            <a:spLocks noGrp="1"/>
          </p:cNvSpPr>
          <p:nvPr>
            <p:ph idx="1"/>
          </p:nvPr>
        </p:nvSpPr>
        <p:spPr/>
        <p:txBody>
          <a:bodyPr/>
          <a:lstStyle/>
          <a:p>
            <a:pPr marL="0" indent="0">
              <a:buNone/>
            </a:pPr>
            <a:r>
              <a:rPr lang="en-US" dirty="0" smtClean="0"/>
              <a:t>The most abundant reactive trace (least abundant) gas in the atmosphere and arises from both natural and anthropogenic (human)  sources.  </a:t>
            </a:r>
            <a:endParaRPr lang="en-US" dirty="0"/>
          </a:p>
        </p:txBody>
      </p:sp>
    </p:spTree>
    <p:extLst>
      <p:ext uri="{BB962C8B-B14F-4D97-AF65-F5344CB8AC3E}">
        <p14:creationId xmlns:p14="http://schemas.microsoft.com/office/powerpoint/2010/main" val="1556656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a:t>
            </a:r>
            <a:endParaRPr lang="en-US" dirty="0"/>
          </a:p>
        </p:txBody>
      </p:sp>
      <p:sp>
        <p:nvSpPr>
          <p:cNvPr id="3" name="Content Placeholder 2"/>
          <p:cNvSpPr>
            <a:spLocks noGrp="1"/>
          </p:cNvSpPr>
          <p:nvPr>
            <p:ph idx="1"/>
          </p:nvPr>
        </p:nvSpPr>
        <p:spPr/>
        <p:txBody>
          <a:bodyPr/>
          <a:lstStyle/>
          <a:p>
            <a:pPr marL="0" indent="0">
              <a:buNone/>
            </a:pPr>
            <a:r>
              <a:rPr lang="en-US" dirty="0"/>
              <a:t>Carbon Dioxide (CO2)– historically distributed uniformly until the burning of fossil fuels and now is becoming more concentrated</a:t>
            </a:r>
          </a:p>
          <a:p>
            <a:pPr marL="0" indent="0">
              <a:buNone/>
            </a:pPr>
            <a:r>
              <a:rPr lang="en-US" dirty="0"/>
              <a:t>	*	it’s affect on weather is its ability to absorb 			infrared 	radiation </a:t>
            </a:r>
          </a:p>
          <a:p>
            <a:endParaRPr lang="en-US" dirty="0"/>
          </a:p>
        </p:txBody>
      </p:sp>
    </p:spTree>
    <p:extLst>
      <p:ext uri="{BB962C8B-B14F-4D97-AF65-F5344CB8AC3E}">
        <p14:creationId xmlns:p14="http://schemas.microsoft.com/office/powerpoint/2010/main" val="2561750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a:t>
            </a:r>
            <a:endParaRPr lang="en-US" dirty="0"/>
          </a:p>
        </p:txBody>
      </p:sp>
      <p:sp>
        <p:nvSpPr>
          <p:cNvPr id="3" name="Content Placeholder 2"/>
          <p:cNvSpPr>
            <a:spLocks noGrp="1"/>
          </p:cNvSpPr>
          <p:nvPr>
            <p:ph idx="1"/>
          </p:nvPr>
        </p:nvSpPr>
        <p:spPr/>
        <p:txBody>
          <a:bodyPr/>
          <a:lstStyle/>
          <a:p>
            <a:r>
              <a:rPr lang="en-US" dirty="0" smtClean="0"/>
              <a:t>Shallow Earth</a:t>
            </a:r>
          </a:p>
          <a:p>
            <a:pPr lvl="1"/>
            <a:r>
              <a:rPr lang="en-US" dirty="0"/>
              <a:t>Carbon in oceans in marine life and organic sediments on the ocean floor</a:t>
            </a:r>
          </a:p>
          <a:p>
            <a:pPr lvl="1"/>
            <a:endParaRPr lang="en-US" dirty="0" smtClean="0"/>
          </a:p>
          <a:p>
            <a:r>
              <a:rPr lang="en-US" dirty="0" smtClean="0"/>
              <a:t>Deep Earth </a:t>
            </a:r>
          </a:p>
          <a:p>
            <a:pPr lvl="1"/>
            <a:r>
              <a:rPr lang="en-US" dirty="0" smtClean="0"/>
              <a:t>Plate tectonics</a:t>
            </a:r>
          </a:p>
          <a:p>
            <a:endParaRPr lang="en-US" dirty="0" smtClean="0"/>
          </a:p>
          <a:p>
            <a:pPr lvl="1"/>
            <a:endParaRPr lang="en-US" dirty="0"/>
          </a:p>
          <a:p>
            <a:pPr lvl="1"/>
            <a:endParaRPr lang="en-US" dirty="0"/>
          </a:p>
        </p:txBody>
      </p:sp>
    </p:spTree>
    <p:extLst>
      <p:ext uri="{BB962C8B-B14F-4D97-AF65-F5344CB8AC3E}">
        <p14:creationId xmlns:p14="http://schemas.microsoft.com/office/powerpoint/2010/main" val="297608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rgoyle.pdf"/>
          <p:cNvPicPr>
            <a:picLocks noGrp="1" noChangeAspect="1"/>
          </p:cNvPicPr>
          <p:nvPr>
            <p:ph idx="1"/>
          </p:nvPr>
        </p:nvPicPr>
        <p:blipFill>
          <a:blip r:embed="rId2">
            <a:extLst>
              <a:ext uri="{28A0092B-C50C-407E-A947-70E740481C1C}">
                <a14:useLocalDpi xmlns:a14="http://schemas.microsoft.com/office/drawing/2010/main" val="0"/>
              </a:ext>
            </a:extLst>
          </a:blip>
          <a:srcRect t="28751" b="28751"/>
          <a:stretch>
            <a:fillRect/>
          </a:stretch>
        </p:blipFill>
        <p:spPr>
          <a:xfrm>
            <a:off x="-118130" y="118146"/>
            <a:ext cx="9262130" cy="6571865"/>
          </a:xfrm>
        </p:spPr>
      </p:pic>
    </p:spTree>
    <p:extLst>
      <p:ext uri="{BB962C8B-B14F-4D97-AF65-F5344CB8AC3E}">
        <p14:creationId xmlns:p14="http://schemas.microsoft.com/office/powerpoint/2010/main" val="2522386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d guy.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2634" r="-8552" b="9244"/>
          <a:stretch/>
        </p:blipFill>
        <p:spPr>
          <a:xfrm>
            <a:off x="-1222488" y="-781578"/>
            <a:ext cx="11945411" cy="9701415"/>
          </a:xfrm>
        </p:spPr>
      </p:pic>
    </p:spTree>
    <p:extLst>
      <p:ext uri="{BB962C8B-B14F-4D97-AF65-F5344CB8AC3E}">
        <p14:creationId xmlns:p14="http://schemas.microsoft.com/office/powerpoint/2010/main" val="1275387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Appalachian Mountains</a:t>
            </a:r>
            <a:endParaRPr lang="en-US" dirty="0"/>
          </a:p>
        </p:txBody>
      </p:sp>
      <p:pic>
        <p:nvPicPr>
          <p:cNvPr id="4" name="Content Placeholder 3" descr="acid rain forest.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4275234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4000" dirty="0"/>
              <a:t>	</a:t>
            </a:r>
            <a:r>
              <a:rPr lang="en-US" sz="4000" dirty="0" smtClean="0"/>
              <a:t>Controls on climate</a:t>
            </a:r>
          </a:p>
          <a:p>
            <a:pPr marL="0" indent="0">
              <a:buNone/>
            </a:pPr>
            <a:endParaRPr lang="en-US" sz="4000" dirty="0" smtClean="0"/>
          </a:p>
          <a:p>
            <a:pPr lvl="1"/>
            <a:r>
              <a:rPr lang="en-US" sz="3600" dirty="0" smtClean="0"/>
              <a:t>Latitude</a:t>
            </a:r>
            <a:endParaRPr lang="en-US" sz="3600" dirty="0"/>
          </a:p>
          <a:p>
            <a:pPr lvl="1"/>
            <a:r>
              <a:rPr lang="en-US" sz="3600" dirty="0" smtClean="0"/>
              <a:t>Land</a:t>
            </a:r>
            <a:r>
              <a:rPr lang="en-US" sz="3600" dirty="0"/>
              <a:t>/Water </a:t>
            </a:r>
            <a:r>
              <a:rPr lang="en-US" sz="3600" dirty="0" smtClean="0"/>
              <a:t>distribution</a:t>
            </a:r>
          </a:p>
          <a:p>
            <a:pPr lvl="1"/>
            <a:r>
              <a:rPr lang="en-US" sz="3600" dirty="0" smtClean="0"/>
              <a:t>Geographic Position</a:t>
            </a:r>
          </a:p>
          <a:p>
            <a:pPr lvl="1"/>
            <a:r>
              <a:rPr lang="en-US" sz="4000" dirty="0" smtClean="0"/>
              <a:t>Pressure</a:t>
            </a:r>
            <a:endParaRPr lang="en-US" sz="4000" dirty="0"/>
          </a:p>
          <a:p>
            <a:pPr lvl="1"/>
            <a:r>
              <a:rPr lang="en-US" sz="4000" dirty="0" smtClean="0"/>
              <a:t>Mountains </a:t>
            </a:r>
          </a:p>
        </p:txBody>
      </p:sp>
    </p:spTree>
    <p:extLst>
      <p:ext uri="{BB962C8B-B14F-4D97-AF65-F5344CB8AC3E}">
        <p14:creationId xmlns:p14="http://schemas.microsoft.com/office/powerpoint/2010/main" val="569334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limate zones.pdf"/>
          <p:cNvPicPr>
            <a:picLocks noGrp="1" noChangeAspect="1"/>
          </p:cNvPicPr>
          <p:nvPr>
            <p:ph idx="1"/>
          </p:nvPr>
        </p:nvPicPr>
        <p:blipFill>
          <a:blip r:embed="rId2">
            <a:extLst>
              <a:ext uri="{28A0092B-C50C-407E-A947-70E740481C1C}">
                <a14:useLocalDpi xmlns:a14="http://schemas.microsoft.com/office/drawing/2010/main" val="0"/>
              </a:ext>
            </a:extLst>
          </a:blip>
          <a:srcRect t="28752" b="28752"/>
          <a:stretch>
            <a:fillRect/>
          </a:stretch>
        </p:blipFill>
        <p:spPr>
          <a:xfrm>
            <a:off x="-237570" y="-1"/>
            <a:ext cx="9381570" cy="6758663"/>
          </a:xfrm>
        </p:spPr>
      </p:pic>
    </p:spTree>
    <p:extLst>
      <p:ext uri="{BB962C8B-B14F-4D97-AF65-F5344CB8AC3E}">
        <p14:creationId xmlns:p14="http://schemas.microsoft.com/office/powerpoint/2010/main" val="9255584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vailingWindsLarge.pdf"/>
          <p:cNvPicPr>
            <a:picLocks noGrp="1" noChangeAspect="1"/>
          </p:cNvPicPr>
          <p:nvPr>
            <p:ph idx="1"/>
          </p:nvPr>
        </p:nvPicPr>
        <p:blipFill>
          <a:blip r:embed="rId2">
            <a:extLst>
              <a:ext uri="{28A0092B-C50C-407E-A947-70E740481C1C}">
                <a14:useLocalDpi xmlns:a14="http://schemas.microsoft.com/office/drawing/2010/main" val="0"/>
              </a:ext>
            </a:extLst>
          </a:blip>
          <a:srcRect t="21526" b="21526"/>
          <a:stretch>
            <a:fillRect/>
          </a:stretch>
        </p:blipFill>
        <p:spPr>
          <a:xfrm>
            <a:off x="0" y="119063"/>
            <a:ext cx="9144000" cy="6738937"/>
          </a:xfrm>
        </p:spPr>
      </p:pic>
    </p:spTree>
    <p:extLst>
      <p:ext uri="{BB962C8B-B14F-4D97-AF65-F5344CB8AC3E}">
        <p14:creationId xmlns:p14="http://schemas.microsoft.com/office/powerpoint/2010/main" val="1989915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ocean_currents2.jpg"/>
          <p:cNvPicPr>
            <a:picLocks noGrp="1" noChangeAspect="1"/>
          </p:cNvPicPr>
          <p:nvPr>
            <p:ph idx="1"/>
          </p:nvPr>
        </p:nvPicPr>
        <p:blipFill>
          <a:blip r:embed="rId2">
            <a:extLst>
              <a:ext uri="{28A0092B-C50C-407E-A947-70E740481C1C}">
                <a14:useLocalDpi xmlns:a14="http://schemas.microsoft.com/office/drawing/2010/main" val="0"/>
              </a:ext>
            </a:extLst>
          </a:blip>
          <a:srcRect t="704" b="704"/>
          <a:stretch>
            <a:fillRect/>
          </a:stretch>
        </p:blipFill>
        <p:spPr>
          <a:xfrm>
            <a:off x="101304" y="747059"/>
            <a:ext cx="9042696" cy="5665556"/>
          </a:xfrm>
        </p:spPr>
      </p:pic>
    </p:spTree>
    <p:extLst>
      <p:ext uri="{BB962C8B-B14F-4D97-AF65-F5344CB8AC3E}">
        <p14:creationId xmlns:p14="http://schemas.microsoft.com/office/powerpoint/2010/main" val="704478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412"/>
            <a:ext cx="8229600" cy="5722751"/>
          </a:xfrm>
        </p:spPr>
        <p:txBody>
          <a:bodyPr/>
          <a:lstStyle/>
          <a:p>
            <a:endParaRPr lang="en-US" dirty="0" smtClean="0"/>
          </a:p>
          <a:p>
            <a:r>
              <a:rPr lang="en-US" dirty="0" smtClean="0"/>
              <a:t>Sunspots</a:t>
            </a:r>
          </a:p>
          <a:p>
            <a:endParaRPr lang="en-US" dirty="0"/>
          </a:p>
          <a:p>
            <a:r>
              <a:rPr lang="en-US" dirty="0" smtClean="0"/>
              <a:t>Ocean Current Fluctuations</a:t>
            </a:r>
          </a:p>
          <a:p>
            <a:endParaRPr lang="en-US" dirty="0"/>
          </a:p>
          <a:p>
            <a:r>
              <a:rPr lang="en-US" dirty="0" smtClean="0"/>
              <a:t>Eruptions of volcanoes</a:t>
            </a:r>
            <a:endParaRPr lang="en-US" dirty="0"/>
          </a:p>
        </p:txBody>
      </p:sp>
    </p:spTree>
    <p:extLst>
      <p:ext uri="{BB962C8B-B14F-4D97-AF65-F5344CB8AC3E}">
        <p14:creationId xmlns:p14="http://schemas.microsoft.com/office/powerpoint/2010/main" val="83636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Sunspots</a:t>
            </a:r>
            <a:endParaRPr lang="en-US" dirty="0"/>
          </a:p>
        </p:txBody>
      </p:sp>
      <p:sp>
        <p:nvSpPr>
          <p:cNvPr id="3" name="Content Placeholder 2"/>
          <p:cNvSpPr>
            <a:spLocks noGrp="1"/>
          </p:cNvSpPr>
          <p:nvPr>
            <p:ph idx="1"/>
          </p:nvPr>
        </p:nvSpPr>
        <p:spPr/>
        <p:txBody>
          <a:bodyPr/>
          <a:lstStyle/>
          <a:p>
            <a:r>
              <a:rPr lang="en-US" dirty="0" smtClean="0"/>
              <a:t>Regions of very strong magnetic fields that partially inhibit sun’s convection at that point.  When they occur more energy is stronger in surrounding regions and emits even more energy</a:t>
            </a:r>
            <a:endParaRPr lang="en-US" dirty="0"/>
          </a:p>
        </p:txBody>
      </p:sp>
    </p:spTree>
    <p:extLst>
      <p:ext uri="{BB962C8B-B14F-4D97-AF65-F5344CB8AC3E}">
        <p14:creationId xmlns:p14="http://schemas.microsoft.com/office/powerpoint/2010/main" val="1352050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ew sunspots.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2994" b="22994"/>
          <a:stretch/>
        </p:blipFill>
        <p:spPr>
          <a:xfrm>
            <a:off x="457200" y="596900"/>
            <a:ext cx="7910513" cy="5529263"/>
          </a:xfrm>
        </p:spPr>
      </p:pic>
    </p:spTree>
    <p:extLst>
      <p:ext uri="{BB962C8B-B14F-4D97-AF65-F5344CB8AC3E}">
        <p14:creationId xmlns:p14="http://schemas.microsoft.com/office/powerpoint/2010/main" val="1028050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y sunspots.pdf"/>
          <p:cNvPicPr>
            <a:picLocks noGrp="1" noChangeAspect="1"/>
          </p:cNvPicPr>
          <p:nvPr>
            <p:ph idx="1"/>
          </p:nvPr>
        </p:nvPicPr>
        <p:blipFill>
          <a:blip r:embed="rId2">
            <a:extLst>
              <a:ext uri="{28A0092B-C50C-407E-A947-70E740481C1C}">
                <a14:useLocalDpi xmlns:a14="http://schemas.microsoft.com/office/drawing/2010/main" val="0"/>
              </a:ext>
            </a:extLst>
          </a:blip>
          <a:srcRect t="28751" b="28751"/>
          <a:stretch>
            <a:fillRect/>
          </a:stretch>
        </p:blipFill>
        <p:spPr>
          <a:xfrm>
            <a:off x="-1274854" y="0"/>
            <a:ext cx="12871312" cy="7078726"/>
          </a:xfrm>
        </p:spPr>
      </p:pic>
    </p:spTree>
    <p:extLst>
      <p:ext uri="{BB962C8B-B14F-4D97-AF65-F5344CB8AC3E}">
        <p14:creationId xmlns:p14="http://schemas.microsoft.com/office/powerpoint/2010/main" val="2274846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nspot_activity_500x180.jpg"/>
          <p:cNvPicPr>
            <a:picLocks noGrp="1" noChangeAspect="1"/>
          </p:cNvPicPr>
          <p:nvPr>
            <p:ph idx="1"/>
          </p:nvPr>
        </p:nvPicPr>
        <p:blipFill>
          <a:blip r:embed="rId2">
            <a:extLst>
              <a:ext uri="{28A0092B-C50C-407E-A947-70E740481C1C}">
                <a14:useLocalDpi xmlns:a14="http://schemas.microsoft.com/office/drawing/2010/main" val="0"/>
              </a:ext>
            </a:extLst>
          </a:blip>
          <a:srcRect t="-54167" b="-54167"/>
          <a:stretch>
            <a:fillRect/>
          </a:stretch>
        </p:blipFill>
        <p:spPr>
          <a:xfrm>
            <a:off x="0" y="0"/>
            <a:ext cx="9144000" cy="6858000"/>
          </a:xfrm>
        </p:spPr>
      </p:pic>
    </p:spTree>
    <p:extLst>
      <p:ext uri="{BB962C8B-B14F-4D97-AF65-F5344CB8AC3E}">
        <p14:creationId xmlns:p14="http://schemas.microsoft.com/office/powerpoint/2010/main" val="6040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les_in_Hawaiian_Culture.pdf"/>
          <p:cNvPicPr>
            <a:picLocks noGrp="1" noChangeAspect="1"/>
          </p:cNvPicPr>
          <p:nvPr>
            <p:ph idx="1"/>
          </p:nvPr>
        </p:nvPicPr>
        <p:blipFill>
          <a:blip r:embed="rId2">
            <a:extLst>
              <a:ext uri="{28A0092B-C50C-407E-A947-70E740481C1C}">
                <a14:useLocalDpi xmlns:a14="http://schemas.microsoft.com/office/drawing/2010/main" val="0"/>
              </a:ext>
            </a:extLst>
          </a:blip>
          <a:srcRect t="28751" b="28751"/>
          <a:stretch>
            <a:fillRect/>
          </a:stretch>
        </p:blipFill>
        <p:spPr>
          <a:xfrm>
            <a:off x="-754334" y="-55827"/>
            <a:ext cx="10697082" cy="5882983"/>
          </a:xfrm>
        </p:spPr>
      </p:pic>
    </p:spTree>
    <p:extLst>
      <p:ext uri="{BB962C8B-B14F-4D97-AF65-F5344CB8AC3E}">
        <p14:creationId xmlns:p14="http://schemas.microsoft.com/office/powerpoint/2010/main" val="260901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Circulation Fluctuations</a:t>
            </a:r>
            <a:endParaRPr lang="en-US" dirty="0"/>
          </a:p>
        </p:txBody>
      </p:sp>
      <p:sp>
        <p:nvSpPr>
          <p:cNvPr id="3" name="Content Placeholder 2"/>
          <p:cNvSpPr>
            <a:spLocks noGrp="1"/>
          </p:cNvSpPr>
          <p:nvPr>
            <p:ph idx="1"/>
          </p:nvPr>
        </p:nvSpPr>
        <p:spPr/>
        <p:txBody>
          <a:bodyPr/>
          <a:lstStyle/>
          <a:p>
            <a:r>
              <a:rPr lang="en-US" dirty="0" smtClean="0"/>
              <a:t>El Niño</a:t>
            </a:r>
          </a:p>
          <a:p>
            <a:endParaRPr lang="en-US" dirty="0"/>
          </a:p>
          <a:p>
            <a:r>
              <a:rPr lang="en-US" dirty="0" smtClean="0"/>
              <a:t>La Niña</a:t>
            </a:r>
          </a:p>
          <a:p>
            <a:endParaRPr lang="en-US" dirty="0"/>
          </a:p>
          <a:p>
            <a:r>
              <a:rPr lang="en-US" dirty="0" smtClean="0"/>
              <a:t>Gulf Stream</a:t>
            </a:r>
            <a:endParaRPr lang="en-US" dirty="0"/>
          </a:p>
        </p:txBody>
      </p:sp>
    </p:spTree>
    <p:extLst>
      <p:ext uri="{BB962C8B-B14F-4D97-AF65-F5344CB8AC3E}">
        <p14:creationId xmlns:p14="http://schemas.microsoft.com/office/powerpoint/2010/main" val="2308102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SOevent_web.pdf"/>
          <p:cNvPicPr>
            <a:picLocks noGrp="1" noChangeAspect="1"/>
          </p:cNvPicPr>
          <p:nvPr>
            <p:ph idx="1"/>
          </p:nvPr>
        </p:nvPicPr>
        <p:blipFill>
          <a:blip r:embed="rId2">
            <a:extLst>
              <a:ext uri="{28A0092B-C50C-407E-A947-70E740481C1C}">
                <a14:useLocalDpi xmlns:a14="http://schemas.microsoft.com/office/drawing/2010/main" val="0"/>
              </a:ext>
            </a:extLst>
          </a:blip>
          <a:srcRect t="21023" b="21023"/>
          <a:stretch>
            <a:fillRect/>
          </a:stretch>
        </p:blipFill>
        <p:spPr>
          <a:xfrm>
            <a:off x="0" y="0"/>
            <a:ext cx="9144000" cy="6858000"/>
          </a:xfrm>
        </p:spPr>
      </p:pic>
    </p:spTree>
    <p:extLst>
      <p:ext uri="{BB962C8B-B14F-4D97-AF65-F5344CB8AC3E}">
        <p14:creationId xmlns:p14="http://schemas.microsoft.com/office/powerpoint/2010/main" val="1164114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t St Helen .pdf"/>
          <p:cNvPicPr>
            <a:picLocks noGrp="1" noChangeAspect="1"/>
          </p:cNvPicPr>
          <p:nvPr>
            <p:ph idx="1"/>
          </p:nvPr>
        </p:nvPicPr>
        <p:blipFill>
          <a:blip r:embed="rId2">
            <a:extLst>
              <a:ext uri="{28A0092B-C50C-407E-A947-70E740481C1C}">
                <a14:useLocalDpi xmlns:a14="http://schemas.microsoft.com/office/drawing/2010/main" val="0"/>
              </a:ext>
            </a:extLst>
          </a:blip>
          <a:srcRect t="21465" b="21465"/>
          <a:stretch>
            <a:fillRect/>
          </a:stretch>
        </p:blipFill>
        <p:spPr>
          <a:xfrm>
            <a:off x="0" y="104775"/>
            <a:ext cx="9144000" cy="6753225"/>
          </a:xfrm>
        </p:spPr>
      </p:pic>
    </p:spTree>
    <p:extLst>
      <p:ext uri="{BB962C8B-B14F-4D97-AF65-F5344CB8AC3E}">
        <p14:creationId xmlns:p14="http://schemas.microsoft.com/office/powerpoint/2010/main" val="2698278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Mt St Hele from Portland 3.pdf"/>
          <p:cNvPicPr>
            <a:picLocks noGrp="1" noChangeAspect="1"/>
          </p:cNvPicPr>
          <p:nvPr>
            <p:ph idx="1"/>
          </p:nvPr>
        </p:nvPicPr>
        <p:blipFill>
          <a:blip r:embed="rId2">
            <a:extLst>
              <a:ext uri="{28A0092B-C50C-407E-A947-70E740481C1C}">
                <a14:useLocalDpi xmlns:a14="http://schemas.microsoft.com/office/drawing/2010/main" val="0"/>
              </a:ext>
            </a:extLst>
          </a:blip>
          <a:srcRect t="7422" b="7422"/>
          <a:stretch>
            <a:fillRect/>
          </a:stretch>
        </p:blipFill>
        <p:spPr>
          <a:xfrm>
            <a:off x="0" y="371749"/>
            <a:ext cx="9144000" cy="5173511"/>
          </a:xfrm>
        </p:spPr>
      </p:pic>
    </p:spTree>
    <p:extLst>
      <p:ext uri="{BB962C8B-B14F-4D97-AF65-F5344CB8AC3E}">
        <p14:creationId xmlns:p14="http://schemas.microsoft.com/office/powerpoint/2010/main" val="2168137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ases-methan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167" r="-14389" b="-4454"/>
          <a:stretch/>
        </p:blipFill>
        <p:spPr>
          <a:xfrm>
            <a:off x="0" y="117475"/>
            <a:ext cx="9686660" cy="6926973"/>
          </a:xfrm>
        </p:spPr>
      </p:pic>
    </p:spTree>
    <p:extLst>
      <p:ext uri="{BB962C8B-B14F-4D97-AF65-F5344CB8AC3E}">
        <p14:creationId xmlns:p14="http://schemas.microsoft.com/office/powerpoint/2010/main" val="2572279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ne continuous continent.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254" t="13205" r="1857" b="38392"/>
          <a:stretch/>
        </p:blipFill>
        <p:spPr>
          <a:xfrm>
            <a:off x="457200" y="328185"/>
            <a:ext cx="7891204" cy="5850258"/>
          </a:xfrm>
        </p:spPr>
      </p:pic>
    </p:spTree>
    <p:extLst>
      <p:ext uri="{BB962C8B-B14F-4D97-AF65-F5344CB8AC3E}">
        <p14:creationId xmlns:p14="http://schemas.microsoft.com/office/powerpoint/2010/main" val="3685482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Certain ecosystems (a system of interconnecting and interacting parts) attract people.</a:t>
            </a:r>
          </a:p>
          <a:p>
            <a:pPr lvl="1"/>
            <a:r>
              <a:rPr lang="en-US" dirty="0"/>
              <a:t>What was available for civilizations to last/develop? </a:t>
            </a:r>
          </a:p>
          <a:p>
            <a:pPr lvl="1"/>
            <a:r>
              <a:rPr lang="en-US" dirty="0"/>
              <a:t>Levels of economic growth</a:t>
            </a:r>
          </a:p>
        </p:txBody>
      </p:sp>
    </p:spTree>
    <p:extLst>
      <p:ext uri="{BB962C8B-B14F-4D97-AF65-F5344CB8AC3E}">
        <p14:creationId xmlns:p14="http://schemas.microsoft.com/office/powerpoint/2010/main" val="1446683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222"/>
            <a:ext cx="8229600" cy="5782941"/>
          </a:xfrm>
        </p:spPr>
        <p:txBody>
          <a:bodyPr>
            <a:normAutofit/>
          </a:bodyPr>
          <a:lstStyle/>
          <a:p>
            <a:r>
              <a:rPr lang="en-US" b="1" dirty="0"/>
              <a:t>Primary economic activities</a:t>
            </a:r>
            <a:r>
              <a:rPr lang="en-US" dirty="0"/>
              <a:t> are those that use natural resources directly </a:t>
            </a:r>
            <a:r>
              <a:rPr lang="en-US" dirty="0" smtClean="0"/>
              <a:t>and these economic activities</a:t>
            </a:r>
            <a:r>
              <a:rPr lang="en-US" b="1" dirty="0" smtClean="0"/>
              <a:t> </a:t>
            </a:r>
            <a:r>
              <a:rPr lang="en-US" dirty="0"/>
              <a:t>are located at the site. The economy is dominated by </a:t>
            </a:r>
            <a:r>
              <a:rPr lang="en-US" dirty="0" smtClean="0"/>
              <a:t>subsistence </a:t>
            </a:r>
            <a:r>
              <a:rPr lang="en-US" dirty="0"/>
              <a:t>activity where output is consumed by producers rather than </a:t>
            </a:r>
            <a:r>
              <a:rPr lang="en-US" dirty="0" smtClean="0"/>
              <a:t>traded</a:t>
            </a:r>
            <a:r>
              <a:rPr lang="en-US" dirty="0"/>
              <a:t>. Any trade is carried out by barter where goods are exchanged </a:t>
            </a:r>
            <a:r>
              <a:rPr lang="en-US" dirty="0" smtClean="0"/>
              <a:t>directly </a:t>
            </a:r>
            <a:r>
              <a:rPr lang="en-US" dirty="0"/>
              <a:t>for other goods. Agriculture is the most important industry and </a:t>
            </a:r>
            <a:r>
              <a:rPr lang="en-US" dirty="0" smtClean="0"/>
              <a:t>production </a:t>
            </a:r>
            <a:r>
              <a:rPr lang="en-US" dirty="0"/>
              <a:t>is labor intensive using only limited quantities of capital. </a:t>
            </a:r>
          </a:p>
        </p:txBody>
      </p:sp>
    </p:spTree>
    <p:extLst>
      <p:ext uri="{BB962C8B-B14F-4D97-AF65-F5344CB8AC3E}">
        <p14:creationId xmlns:p14="http://schemas.microsoft.com/office/powerpoint/2010/main" val="2225949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222"/>
            <a:ext cx="8229600" cy="5782941"/>
          </a:xfrm>
        </p:spPr>
        <p:txBody>
          <a:bodyPr>
            <a:normAutofit fontScale="85000" lnSpcReduction="20000"/>
          </a:bodyPr>
          <a:lstStyle/>
          <a:p>
            <a:pPr lvl="0"/>
            <a:r>
              <a:rPr lang="en-US" b="1" dirty="0"/>
              <a:t>Secondary economic activities</a:t>
            </a:r>
            <a:r>
              <a:rPr lang="en-US" dirty="0"/>
              <a:t> use raw materials to produce or manufacture something new and of monetary value. Examples of secondary economic activities include manufacturing steel, processing wheat into flour, milling lumber into plywood, iron smelting, chemical industries, power production, and construction. Activities are</a:t>
            </a:r>
            <a:r>
              <a:rPr lang="en-US" b="1" dirty="0"/>
              <a:t> </a:t>
            </a:r>
            <a:r>
              <a:rPr lang="en-US" dirty="0"/>
              <a:t>located either at the site of the resource or close to the market for the manufactured/processed good. In the case of lumbering, the finished product is cheaper to ship than shipping the raw materials to the lumber mills so the lumber mills are located close to forests to minimize costs (and maximize profit). In the case of flour and bread, it is cheaper (and easier) to ship wheat than the finished product, bread. Consequently, bakeries are located close to consumers in cities, again, to minimize costs. These activities fueled the Industrial Revolution.</a:t>
            </a:r>
          </a:p>
          <a:p>
            <a:endParaRPr lang="en-US" b="1" dirty="0"/>
          </a:p>
          <a:p>
            <a:endParaRPr lang="en-US" b="1" dirty="0"/>
          </a:p>
        </p:txBody>
      </p:sp>
    </p:spTree>
    <p:extLst>
      <p:ext uri="{BB962C8B-B14F-4D97-AF65-F5344CB8AC3E}">
        <p14:creationId xmlns:p14="http://schemas.microsoft.com/office/powerpoint/2010/main" val="374158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84" y="274577"/>
            <a:ext cx="8187120" cy="5078314"/>
          </a:xfrm>
          <a:prstGeom prst="rect">
            <a:avLst/>
          </a:prstGeom>
        </p:spPr>
        <p:txBody>
          <a:bodyPr wrap="square">
            <a:spAutoFit/>
          </a:bodyPr>
          <a:lstStyle/>
          <a:p>
            <a:pPr lvl="0"/>
            <a:r>
              <a:rPr lang="en-US" sz="3600" b="1" dirty="0"/>
              <a:t>Tertiary economic activities</a:t>
            </a:r>
            <a:r>
              <a:rPr lang="en-US" sz="3600" dirty="0"/>
              <a:t> are those activities which provide services, personal and professional services such as doctors, teachers, dry cleaners, and secretaries as well as retail and wholesale services such as store clerks, truck drivers, and fast-food providers. These activities are located where services are required, that is where people are.</a:t>
            </a:r>
          </a:p>
        </p:txBody>
      </p:sp>
    </p:spTree>
    <p:extLst>
      <p:ext uri="{BB962C8B-B14F-4D97-AF65-F5344CB8AC3E}">
        <p14:creationId xmlns:p14="http://schemas.microsoft.com/office/powerpoint/2010/main" val="180702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lvl="0"/>
            <a:r>
              <a:rPr lang="en-US" b="1" dirty="0"/>
              <a:t>Quaternary</a:t>
            </a:r>
            <a:r>
              <a:rPr lang="en-US" dirty="0"/>
              <a:t>. In modern economies some individuals process, administer, and disseminate information. Such activities are termed </a:t>
            </a:r>
            <a:r>
              <a:rPr lang="en-US" b="1" dirty="0"/>
              <a:t>quaternary</a:t>
            </a:r>
            <a:r>
              <a:rPr lang="en-US" dirty="0"/>
              <a:t> which is used to describe "white collar" professionals working in education, government, management, information processing, and research.  These activities are not tied to resources, the environment, or access to a market. With improvements in telecommunications, these economic activities can be located anywhere. Factors which do tend to affect the location of "high-tech" economic activities include access to universities and research centers and to a pool of highly trained and skilled workers, availability of venture capital, proximity to places with high quality of life attributes (scenery, recreation, climate, quality education system) and access to excellent transportation and communication networks.</a:t>
            </a:r>
          </a:p>
          <a:p>
            <a:endParaRPr lang="en-US" dirty="0"/>
          </a:p>
        </p:txBody>
      </p:sp>
    </p:spTree>
    <p:extLst>
      <p:ext uri="{BB962C8B-B14F-4D97-AF65-F5344CB8AC3E}">
        <p14:creationId xmlns:p14="http://schemas.microsoft.com/office/powerpoint/2010/main" val="376428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1369</TotalTime>
  <Words>844</Words>
  <Application>Microsoft Office PowerPoint</Application>
  <PresentationFormat>On-screen Show (4:3)</PresentationFormat>
  <Paragraphs>110</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Climatology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Interglacials</vt:lpstr>
      <vt:lpstr>PowerPoint Presentation</vt:lpstr>
      <vt:lpstr>Milankovitch Cycles</vt:lpstr>
      <vt:lpstr>PowerPoint Presentation</vt:lpstr>
      <vt:lpstr>PowerPoint Presentation</vt:lpstr>
      <vt:lpstr>Earth’s Obliquity</vt:lpstr>
      <vt:lpstr>PowerPoint Presentation</vt:lpstr>
      <vt:lpstr>PowerPoint Presentation</vt:lpstr>
      <vt:lpstr>Atmosphere</vt:lpstr>
      <vt:lpstr>Atmospheric Gasses –  </vt:lpstr>
      <vt:lpstr>Water Vapor</vt:lpstr>
      <vt:lpstr>Ozone</vt:lpstr>
      <vt:lpstr>Methane</vt:lpstr>
      <vt:lpstr>Carbon dioxide</vt:lpstr>
      <vt:lpstr>Carbon Cycle</vt:lpstr>
      <vt:lpstr>PowerPoint Presentation</vt:lpstr>
      <vt:lpstr>Appalachian Mountains</vt:lpstr>
      <vt:lpstr>PowerPoint Presentation</vt:lpstr>
      <vt:lpstr>PowerPoint Presentation</vt:lpstr>
      <vt:lpstr>PowerPoint Presentation</vt:lpstr>
      <vt:lpstr>PowerPoint Presentation</vt:lpstr>
      <vt:lpstr>PowerPoint Presentation</vt:lpstr>
      <vt:lpstr>Sunspots</vt:lpstr>
      <vt:lpstr>PowerPoint Presentation</vt:lpstr>
      <vt:lpstr>PowerPoint Presentation</vt:lpstr>
      <vt:lpstr>PowerPoint Presentation</vt:lpstr>
      <vt:lpstr>Ocean Circulation Fluctuations</vt:lpstr>
      <vt:lpstr>PowerPoint Presentation</vt:lpstr>
      <vt:lpstr>PowerPoint Presentation</vt:lpstr>
      <vt:lpstr>PowerPoint Presentation</vt:lpstr>
      <vt:lpstr>PowerPoint Presentation</vt:lpstr>
      <vt:lpstr>PowerPoint Presentation</vt:lpstr>
    </vt:vector>
  </TitlesOfParts>
  <Company>Temple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Cromwell</dc:creator>
  <cp:lastModifiedBy>ElCamino</cp:lastModifiedBy>
  <cp:revision>58</cp:revision>
  <dcterms:created xsi:type="dcterms:W3CDTF">2016-02-23T17:21:42Z</dcterms:created>
  <dcterms:modified xsi:type="dcterms:W3CDTF">2016-03-09T01:34:17Z</dcterms:modified>
</cp:coreProperties>
</file>