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5" r:id="rId5"/>
    <p:sldId id="259" r:id="rId6"/>
    <p:sldId id="260" r:id="rId7"/>
    <p:sldId id="261" r:id="rId8"/>
    <p:sldId id="262" r:id="rId9"/>
    <p:sldId id="263" r:id="rId10"/>
    <p:sldId id="264" r:id="rId11"/>
    <p:sldId id="296" r:id="rId12"/>
    <p:sldId id="267" r:id="rId13"/>
    <p:sldId id="268" r:id="rId14"/>
    <p:sldId id="269" r:id="rId15"/>
    <p:sldId id="270" r:id="rId16"/>
    <p:sldId id="271" r:id="rId17"/>
    <p:sldId id="277" r:id="rId18"/>
    <p:sldId id="273" r:id="rId19"/>
    <p:sldId id="274" r:id="rId20"/>
    <p:sldId id="275" r:id="rId21"/>
    <p:sldId id="276" r:id="rId22"/>
    <p:sldId id="278" r:id="rId23"/>
    <p:sldId id="280" r:id="rId24"/>
    <p:sldId id="279" r:id="rId25"/>
    <p:sldId id="299" r:id="rId26"/>
    <p:sldId id="281" r:id="rId27"/>
    <p:sldId id="282" r:id="rId28"/>
    <p:sldId id="283" r:id="rId29"/>
    <p:sldId id="284" r:id="rId30"/>
    <p:sldId id="285" r:id="rId31"/>
    <p:sldId id="286" r:id="rId32"/>
    <p:sldId id="287" r:id="rId33"/>
    <p:sldId id="288" r:id="rId34"/>
    <p:sldId id="290" r:id="rId35"/>
    <p:sldId id="289" r:id="rId36"/>
    <p:sldId id="291" r:id="rId37"/>
    <p:sldId id="292" r:id="rId38"/>
    <p:sldId id="293" r:id="rId39"/>
    <p:sldId id="295" r:id="rId40"/>
    <p:sldId id="297" r:id="rId41"/>
    <p:sldId id="294" r:id="rId42"/>
    <p:sldId id="29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7" d="100"/>
          <a:sy n="97" d="100"/>
        </p:scale>
        <p:origin x="6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6/24/2019</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6/24/2019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6/24/2019</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cstate="email">
            <a:extLst>
              <a:ext uri="{28A0092B-C50C-407E-A947-70E740481C1C}">
                <a14:useLocalDpi xmlns:a14="http://schemas.microsoft.com/office/drawing/2010/main"/>
              </a:ext>
            </a:extLst>
          </a:blip>
          <a:srcRect b="-1562"/>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massaudubon.org/get-outdoors/young-explorers/explore-a-sanctuary/nature-bing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MxQWLbdGLfE"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4.png"/><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heartwoodsec@gmail.com" TargetMode="External"/><Relationship Id="rId2" Type="http://schemas.openxmlformats.org/officeDocument/2006/relationships/hyperlink" Target="mailto:apaquette@texas-wildlif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619418"/>
            <a:ext cx="8637073" cy="2920713"/>
          </a:xfrm>
        </p:spPr>
        <p:txBody>
          <a:bodyPr>
            <a:normAutofit fontScale="90000"/>
          </a:bodyPr>
          <a:lstStyle/>
          <a:p>
            <a:r>
              <a:rPr lang="en-US" dirty="0"/>
              <a:t>A guide to guiding/Intro to Interpretive Walks</a:t>
            </a:r>
          </a:p>
        </p:txBody>
      </p:sp>
      <p:sp>
        <p:nvSpPr>
          <p:cNvPr id="3" name="Subtitle 2"/>
          <p:cNvSpPr>
            <a:spLocks noGrp="1"/>
          </p:cNvSpPr>
          <p:nvPr>
            <p:ph type="subTitle" idx="1"/>
          </p:nvPr>
        </p:nvSpPr>
        <p:spPr>
          <a:xfrm>
            <a:off x="1774424" y="3724074"/>
            <a:ext cx="8637072" cy="1187560"/>
          </a:xfrm>
        </p:spPr>
        <p:txBody>
          <a:bodyPr>
            <a:normAutofit fontScale="85000" lnSpcReduction="10000"/>
          </a:bodyPr>
          <a:lstStyle/>
          <a:p>
            <a:r>
              <a:rPr lang="en-US" dirty="0"/>
              <a:t>Adrienne Paquette</a:t>
            </a:r>
          </a:p>
          <a:p>
            <a:r>
              <a:rPr lang="en-US" dirty="0"/>
              <a:t>Texas wildlife association </a:t>
            </a:r>
            <a:r>
              <a:rPr lang="en-US" dirty="0" err="1"/>
              <a:t>L.a.n.d.s</a:t>
            </a:r>
            <a:r>
              <a:rPr lang="en-US" dirty="0"/>
              <a:t>. outreach educator</a:t>
            </a:r>
          </a:p>
          <a:p>
            <a:r>
              <a:rPr lang="en-US" dirty="0"/>
              <a:t>Texas master naturalist Heartwood chapter</a:t>
            </a:r>
          </a:p>
        </p:txBody>
      </p:sp>
    </p:spTree>
    <p:extLst>
      <p:ext uri="{BB962C8B-B14F-4D97-AF65-F5344CB8AC3E}">
        <p14:creationId xmlns:p14="http://schemas.microsoft.com/office/powerpoint/2010/main" val="84031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1" y="187626"/>
            <a:ext cx="11508376" cy="3108543"/>
          </a:xfrm>
          <a:prstGeom prst="rect">
            <a:avLst/>
          </a:prstGeom>
        </p:spPr>
        <p:txBody>
          <a:bodyPr wrap="square">
            <a:spAutoFit/>
          </a:bodyPr>
          <a:lstStyle/>
          <a:p>
            <a:pPr algn="ctr"/>
            <a:r>
              <a:rPr lang="en-US" sz="2800" u="sng" dirty="0">
                <a:solidFill>
                  <a:schemeClr val="accent1"/>
                </a:solidFill>
              </a:rPr>
              <a:t>R</a:t>
            </a:r>
            <a:r>
              <a:rPr lang="en-US" sz="2800" dirty="0">
                <a:solidFill>
                  <a:schemeClr val="accent1"/>
                </a:solidFill>
              </a:rPr>
              <a:t>elevant</a:t>
            </a:r>
          </a:p>
          <a:p>
            <a:endParaRPr lang="en-US" sz="2400" dirty="0"/>
          </a:p>
          <a:p>
            <a:r>
              <a:rPr lang="en-US" sz="2400" dirty="0"/>
              <a:t>Make it personal and meaningful</a:t>
            </a:r>
          </a:p>
          <a:p>
            <a:endParaRPr lang="en-US" sz="2400" dirty="0"/>
          </a:p>
          <a:p>
            <a:r>
              <a:rPr lang="en-US" sz="2400" dirty="0"/>
              <a:t>Don’t use too many technical terms (know your audience)</a:t>
            </a:r>
          </a:p>
          <a:p>
            <a:endParaRPr lang="en-US" sz="2400" dirty="0"/>
          </a:p>
          <a:p>
            <a:r>
              <a:rPr lang="en-US" sz="2400" dirty="0"/>
              <a:t>Make them care</a:t>
            </a:r>
          </a:p>
          <a:p>
            <a:pPr marL="342900" indent="-342900">
              <a:buFont typeface="Arial" panose="020B0604020202020204" pitchFamily="34" charset="0"/>
              <a:buChar char="•"/>
            </a:pPr>
            <a:r>
              <a:rPr lang="en-US" sz="2400" dirty="0"/>
              <a:t>Relate to emotions, functionality, and mystery</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4321" y="3409406"/>
            <a:ext cx="11520939" cy="3121127"/>
          </a:xfrm>
          <a:prstGeom prst="rect">
            <a:avLst/>
          </a:prstGeom>
        </p:spPr>
      </p:pic>
    </p:spTree>
    <p:extLst>
      <p:ext uri="{BB962C8B-B14F-4D97-AF65-F5344CB8AC3E}">
        <p14:creationId xmlns:p14="http://schemas.microsoft.com/office/powerpoint/2010/main" val="614511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5793" y="398413"/>
            <a:ext cx="5518264" cy="3102432"/>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321"/>
          <a:stretch/>
        </p:blipFill>
        <p:spPr>
          <a:xfrm>
            <a:off x="6024057" y="398413"/>
            <a:ext cx="5593223" cy="3102432"/>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l="-321" b="-577"/>
          <a:stretch/>
        </p:blipFill>
        <p:spPr>
          <a:xfrm>
            <a:off x="3264925" y="3612567"/>
            <a:ext cx="5630091" cy="3140930"/>
          </a:xfrm>
          <a:prstGeom prst="rect">
            <a:avLst/>
          </a:prstGeom>
        </p:spPr>
      </p:pic>
    </p:spTree>
    <p:extLst>
      <p:ext uri="{BB962C8B-B14F-4D97-AF65-F5344CB8AC3E}">
        <p14:creationId xmlns:p14="http://schemas.microsoft.com/office/powerpoint/2010/main" val="262238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4740" y="1293224"/>
            <a:ext cx="7628709" cy="1569660"/>
          </a:xfrm>
          <a:prstGeom prst="rect">
            <a:avLst/>
          </a:prstGeom>
          <a:noFill/>
        </p:spPr>
        <p:txBody>
          <a:bodyPr wrap="square" rtlCol="0">
            <a:spAutoFit/>
          </a:bodyPr>
          <a:lstStyle/>
          <a:p>
            <a:pPr algn="ctr"/>
            <a:r>
              <a:rPr lang="en-US" sz="4800" dirty="0"/>
              <a:t>INTRODUCTION TECHNIQUES</a:t>
            </a:r>
          </a:p>
        </p:txBody>
      </p:sp>
      <p:sp>
        <p:nvSpPr>
          <p:cNvPr id="4" name="Rectangle 3"/>
          <p:cNvSpPr/>
          <p:nvPr/>
        </p:nvSpPr>
        <p:spPr>
          <a:xfrm>
            <a:off x="1613262" y="3779911"/>
            <a:ext cx="8451667" cy="830997"/>
          </a:xfrm>
          <a:prstGeom prst="rect">
            <a:avLst/>
          </a:prstGeom>
        </p:spPr>
        <p:txBody>
          <a:bodyPr wrap="square">
            <a:spAutoFit/>
          </a:bodyPr>
          <a:lstStyle/>
          <a:p>
            <a:pPr algn="ctr"/>
            <a:r>
              <a:rPr lang="en-US" sz="2400" dirty="0"/>
              <a:t>Learning names</a:t>
            </a:r>
          </a:p>
          <a:p>
            <a:pPr algn="ctr"/>
            <a:r>
              <a:rPr lang="en-US" sz="2400" dirty="0"/>
              <a:t>Attention-getting</a:t>
            </a:r>
          </a:p>
        </p:txBody>
      </p:sp>
    </p:spTree>
    <p:extLst>
      <p:ext uri="{BB962C8B-B14F-4D97-AF65-F5344CB8AC3E}">
        <p14:creationId xmlns:p14="http://schemas.microsoft.com/office/powerpoint/2010/main" val="1120064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names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a:t>Pay attention and consciously use their name</a:t>
            </a:r>
          </a:p>
          <a:p>
            <a:pPr marL="457200" indent="-457200">
              <a:buFont typeface="+mj-lt"/>
              <a:buAutoNum type="arabicPeriod"/>
            </a:pPr>
            <a:r>
              <a:rPr lang="en-US" sz="2400" dirty="0"/>
              <a:t>Association (alliteration, rhyming, relate to someone you know with the same name)</a:t>
            </a:r>
          </a:p>
          <a:p>
            <a:pPr marL="457200" indent="-457200">
              <a:buFont typeface="+mj-lt"/>
              <a:buAutoNum type="arabicPeriod"/>
            </a:pPr>
            <a:r>
              <a:rPr lang="en-US" sz="2400" dirty="0"/>
              <a:t>Use lists available to you and keep notes</a:t>
            </a:r>
          </a:p>
          <a:p>
            <a:pPr marL="457200" indent="-457200">
              <a:buFont typeface="+mj-lt"/>
              <a:buAutoNum type="arabicPeriod"/>
            </a:pPr>
            <a:r>
              <a:rPr lang="en-US" sz="2400" dirty="0"/>
              <a:t>Don’t make excuses! If you don’t remember, ask them directly</a:t>
            </a:r>
          </a:p>
        </p:txBody>
      </p:sp>
    </p:spTree>
    <p:extLst>
      <p:ext uri="{BB962C8B-B14F-4D97-AF65-F5344CB8AC3E}">
        <p14:creationId xmlns:p14="http://schemas.microsoft.com/office/powerpoint/2010/main" val="315200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Attention-getting techniques</a:t>
            </a:r>
          </a:p>
        </p:txBody>
      </p:sp>
      <p:sp>
        <p:nvSpPr>
          <p:cNvPr id="3" name="Content Placeholder 2"/>
          <p:cNvSpPr>
            <a:spLocks noGrp="1"/>
          </p:cNvSpPr>
          <p:nvPr>
            <p:ph idx="1"/>
          </p:nvPr>
        </p:nvSpPr>
        <p:spPr>
          <a:xfrm>
            <a:off x="1451579" y="2015732"/>
            <a:ext cx="9291215" cy="3450613"/>
          </a:xfrm>
        </p:spPr>
        <p:txBody>
          <a:bodyPr>
            <a:normAutofit/>
          </a:bodyPr>
          <a:lstStyle/>
          <a:p>
            <a:pPr marL="457200" indent="-457200">
              <a:buFont typeface="+mj-lt"/>
              <a:buAutoNum type="arabicPeriod"/>
            </a:pPr>
            <a:r>
              <a:rPr lang="en-US" sz="2400" dirty="0"/>
              <a:t>Always start with the attention of the group and only speak with full attention</a:t>
            </a:r>
          </a:p>
          <a:p>
            <a:pPr marL="457200" indent="-457200">
              <a:buFont typeface="+mj-lt"/>
              <a:buAutoNum type="arabicPeriod"/>
            </a:pPr>
            <a:r>
              <a:rPr lang="en-US" sz="2400" dirty="0"/>
              <a:t>Engage disruptive guests</a:t>
            </a:r>
          </a:p>
          <a:p>
            <a:pPr marL="457200" indent="-457200">
              <a:buFont typeface="+mj-lt"/>
              <a:buAutoNum type="arabicPeriod"/>
            </a:pPr>
            <a:r>
              <a:rPr lang="en-US" sz="2400" dirty="0"/>
              <a:t>Use hand gestures or claps</a:t>
            </a:r>
          </a:p>
          <a:p>
            <a:pPr marL="457200" indent="-457200">
              <a:buFont typeface="+mj-lt"/>
              <a:buAutoNum type="arabicPeriod"/>
            </a:pPr>
            <a:r>
              <a:rPr lang="en-US" sz="2400" dirty="0"/>
              <a:t>Leverage your physical environment</a:t>
            </a:r>
          </a:p>
          <a:p>
            <a:pPr marL="457200" indent="-457200">
              <a:buFont typeface="+mj-lt"/>
              <a:buAutoNum type="arabicPeriod"/>
            </a:pPr>
            <a:r>
              <a:rPr lang="en-US" sz="2400" dirty="0"/>
              <a:t>Treat attention with the respect it deserves</a:t>
            </a:r>
          </a:p>
        </p:txBody>
      </p:sp>
    </p:spTree>
    <p:extLst>
      <p:ext uri="{BB962C8B-B14F-4D97-AF65-F5344CB8AC3E}">
        <p14:creationId xmlns:p14="http://schemas.microsoft.com/office/powerpoint/2010/main" val="2795153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4113" y="1293224"/>
            <a:ext cx="7889963" cy="1569660"/>
          </a:xfrm>
          <a:prstGeom prst="rect">
            <a:avLst/>
          </a:prstGeom>
          <a:noFill/>
        </p:spPr>
        <p:txBody>
          <a:bodyPr wrap="square" rtlCol="0">
            <a:spAutoFit/>
          </a:bodyPr>
          <a:lstStyle/>
          <a:p>
            <a:pPr algn="ctr"/>
            <a:r>
              <a:rPr lang="en-US" sz="4800" dirty="0"/>
              <a:t>STORYTELLING 101</a:t>
            </a:r>
          </a:p>
          <a:p>
            <a:pPr algn="ctr"/>
            <a:r>
              <a:rPr lang="en-US" sz="4800" dirty="0"/>
              <a:t>+ games and activity ideas</a:t>
            </a:r>
          </a:p>
        </p:txBody>
      </p:sp>
    </p:spTree>
    <p:extLst>
      <p:ext uri="{BB962C8B-B14F-4D97-AF65-F5344CB8AC3E}">
        <p14:creationId xmlns:p14="http://schemas.microsoft.com/office/powerpoint/2010/main" val="3166937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Storytelling 101</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a:t>What is your message</a:t>
            </a:r>
          </a:p>
          <a:p>
            <a:pPr marL="914400" lvl="1" indent="-457200">
              <a:buFont typeface="+mj-lt"/>
              <a:buAutoNum type="alphaLcParenR"/>
            </a:pPr>
            <a:r>
              <a:rPr lang="en-US" sz="2000" dirty="0"/>
              <a:t>Moral, lesson, and/or humor</a:t>
            </a:r>
          </a:p>
          <a:p>
            <a:pPr marL="457200" indent="-457200">
              <a:buFont typeface="+mj-lt"/>
              <a:buAutoNum type="arabicPeriod"/>
            </a:pPr>
            <a:r>
              <a:rPr lang="en-US" sz="2400" dirty="0"/>
              <a:t>Who is your audience</a:t>
            </a:r>
          </a:p>
          <a:p>
            <a:pPr marL="457200" indent="-457200">
              <a:buFont typeface="+mj-lt"/>
              <a:buAutoNum type="arabicPeriod"/>
            </a:pPr>
            <a:r>
              <a:rPr lang="en-US" sz="2400" dirty="0"/>
              <a:t>Show, don’t tell</a:t>
            </a:r>
          </a:p>
          <a:p>
            <a:pPr marL="457200" indent="-457200">
              <a:buFont typeface="+mj-lt"/>
              <a:buAutoNum type="arabicPeriod"/>
            </a:pPr>
            <a:r>
              <a:rPr lang="en-US" sz="2400" dirty="0"/>
              <a:t>Practice!</a:t>
            </a:r>
          </a:p>
        </p:txBody>
      </p:sp>
    </p:spTree>
    <p:extLst>
      <p:ext uri="{BB962C8B-B14F-4D97-AF65-F5344CB8AC3E}">
        <p14:creationId xmlns:p14="http://schemas.microsoft.com/office/powerpoint/2010/main" val="4073008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438759"/>
            <a:ext cx="9291215" cy="1049235"/>
          </a:xfrm>
        </p:spPr>
        <p:txBody>
          <a:bodyPr/>
          <a:lstStyle/>
          <a:p>
            <a:r>
              <a:rPr lang="en-US" dirty="0"/>
              <a:t>Games and activity ideas</a:t>
            </a:r>
          </a:p>
        </p:txBody>
      </p:sp>
      <p:sp>
        <p:nvSpPr>
          <p:cNvPr id="3" name="Content Placeholder 2"/>
          <p:cNvSpPr>
            <a:spLocks noGrp="1"/>
          </p:cNvSpPr>
          <p:nvPr>
            <p:ph idx="1"/>
          </p:nvPr>
        </p:nvSpPr>
        <p:spPr>
          <a:xfrm>
            <a:off x="1451578" y="1323401"/>
            <a:ext cx="9291215" cy="3450613"/>
          </a:xfrm>
        </p:spPr>
        <p:txBody>
          <a:bodyPr>
            <a:noAutofit/>
          </a:bodyPr>
          <a:lstStyle/>
          <a:p>
            <a:pPr marL="0" indent="0">
              <a:buNone/>
            </a:pPr>
            <a:r>
              <a:rPr lang="en-US" sz="2400" dirty="0"/>
              <a:t>Use your theme (flashlight tag at night hikes, bird BINGO on bird hikes)</a:t>
            </a:r>
          </a:p>
          <a:p>
            <a:pPr marL="0" indent="0">
              <a:buNone/>
            </a:pPr>
            <a:r>
              <a:rPr lang="en-US" sz="2400" dirty="0"/>
              <a:t>Pay attention to the weather and time of day (rain, heat, mud)</a:t>
            </a:r>
          </a:p>
          <a:p>
            <a:pPr marL="0" indent="0">
              <a:buNone/>
            </a:pPr>
            <a:r>
              <a:rPr lang="en-US" sz="2400" dirty="0" err="1"/>
              <a:t>Plogging</a:t>
            </a:r>
            <a:endParaRPr lang="en-US" sz="2400" dirty="0"/>
          </a:p>
          <a:p>
            <a:pPr marL="0" indent="0">
              <a:buNone/>
            </a:pPr>
            <a:r>
              <a:rPr lang="en-US" sz="2400" dirty="0"/>
              <a:t>Dog-friendly</a:t>
            </a:r>
          </a:p>
          <a:p>
            <a:pPr marL="0" indent="0">
              <a:buNone/>
            </a:pPr>
            <a:r>
              <a:rPr lang="en-US" sz="2400" dirty="0"/>
              <a:t>CSI</a:t>
            </a:r>
          </a:p>
          <a:p>
            <a:pPr marL="0" indent="0">
              <a:buNone/>
            </a:pPr>
            <a:r>
              <a:rPr lang="en-US" sz="2400" dirty="0"/>
              <a:t>Photography</a:t>
            </a:r>
          </a:p>
          <a:p>
            <a:pPr marL="0" indent="0">
              <a:buNone/>
            </a:pPr>
            <a:r>
              <a:rPr lang="en-US" sz="2400" dirty="0"/>
              <a:t>Artist</a:t>
            </a:r>
          </a:p>
        </p:txBody>
      </p:sp>
    </p:spTree>
    <p:extLst>
      <p:ext uri="{BB962C8B-B14F-4D97-AF65-F5344CB8AC3E}">
        <p14:creationId xmlns:p14="http://schemas.microsoft.com/office/powerpoint/2010/main" val="1489196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69276"/>
            <a:ext cx="9291215" cy="1049235"/>
          </a:xfrm>
        </p:spPr>
        <p:txBody>
          <a:bodyPr/>
          <a:lstStyle/>
          <a:p>
            <a:r>
              <a:rPr lang="en-US" dirty="0"/>
              <a:t>Games and activity ideas</a:t>
            </a:r>
          </a:p>
        </p:txBody>
      </p:sp>
      <p:sp>
        <p:nvSpPr>
          <p:cNvPr id="3" name="Content Placeholder 2"/>
          <p:cNvSpPr>
            <a:spLocks noGrp="1"/>
          </p:cNvSpPr>
          <p:nvPr>
            <p:ph idx="1"/>
          </p:nvPr>
        </p:nvSpPr>
        <p:spPr>
          <a:xfrm>
            <a:off x="1451578" y="1318511"/>
            <a:ext cx="9291215" cy="3450613"/>
          </a:xfrm>
        </p:spPr>
        <p:txBody>
          <a:bodyPr/>
          <a:lstStyle/>
          <a:p>
            <a:pPr marL="0" indent="0" algn="ctr">
              <a:buNone/>
            </a:pPr>
            <a:r>
              <a:rPr lang="en-US" dirty="0"/>
              <a:t>“Camouflage Trail”</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78480" y="2041071"/>
            <a:ext cx="5673634" cy="4255226"/>
          </a:xfrm>
          <a:prstGeom prst="rect">
            <a:avLst/>
          </a:prstGeom>
        </p:spPr>
      </p:pic>
    </p:spTree>
    <p:extLst>
      <p:ext uri="{BB962C8B-B14F-4D97-AF65-F5344CB8AC3E}">
        <p14:creationId xmlns:p14="http://schemas.microsoft.com/office/powerpoint/2010/main" val="56691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236533"/>
            <a:ext cx="9291215" cy="1049235"/>
          </a:xfrm>
        </p:spPr>
        <p:txBody>
          <a:bodyPr/>
          <a:lstStyle/>
          <a:p>
            <a:r>
              <a:rPr lang="en-US" dirty="0"/>
              <a:t>Games and activity ideas</a:t>
            </a:r>
          </a:p>
        </p:txBody>
      </p:sp>
      <p:sp>
        <p:nvSpPr>
          <p:cNvPr id="3" name="Content Placeholder 2"/>
          <p:cNvSpPr>
            <a:spLocks noGrp="1"/>
          </p:cNvSpPr>
          <p:nvPr>
            <p:ph idx="1"/>
          </p:nvPr>
        </p:nvSpPr>
        <p:spPr>
          <a:xfrm>
            <a:off x="1451577" y="1285768"/>
            <a:ext cx="9291215" cy="3450613"/>
          </a:xfrm>
        </p:spPr>
        <p:txBody>
          <a:bodyPr/>
          <a:lstStyle/>
          <a:p>
            <a:pPr marL="0" indent="0" algn="ctr">
              <a:buNone/>
            </a:pPr>
            <a:r>
              <a:rPr lang="en-US" dirty="0"/>
              <a:t>“Micro Hike”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2801" y="1982287"/>
            <a:ext cx="5908766" cy="4431575"/>
          </a:xfrm>
          <a:prstGeom prst="rect">
            <a:avLst/>
          </a:prstGeom>
        </p:spPr>
      </p:pic>
    </p:spTree>
    <p:extLst>
      <p:ext uri="{BB962C8B-B14F-4D97-AF65-F5344CB8AC3E}">
        <p14:creationId xmlns:p14="http://schemas.microsoft.com/office/powerpoint/2010/main" val="2692030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0747" y="3878035"/>
            <a:ext cx="4820195" cy="2711360"/>
          </a:xfrm>
          <a:prstGeom prst="rect">
            <a:avLst/>
          </a:prstGeom>
          <a:ln w="28575">
            <a:solidFill>
              <a:schemeClr val="accent1"/>
            </a:solidFill>
          </a:ln>
        </p:spPr>
      </p:pic>
      <p:sp>
        <p:nvSpPr>
          <p:cNvPr id="6" name="TextBox 5"/>
          <p:cNvSpPr txBox="1"/>
          <p:nvPr/>
        </p:nvSpPr>
        <p:spPr>
          <a:xfrm>
            <a:off x="6204857" y="1018903"/>
            <a:ext cx="5590903" cy="4524315"/>
          </a:xfrm>
          <a:prstGeom prst="rect">
            <a:avLst/>
          </a:prstGeom>
          <a:noFill/>
        </p:spPr>
        <p:txBody>
          <a:bodyPr wrap="square" rtlCol="0">
            <a:spAutoFit/>
          </a:bodyPr>
          <a:lstStyle/>
          <a:p>
            <a:r>
              <a:rPr lang="en-US" b="1" dirty="0"/>
              <a:t>2012</a:t>
            </a:r>
            <a:r>
              <a:rPr lang="en-US" dirty="0"/>
              <a:t> Bachelor’s of Science in Animal Science from Texas A&amp;M University</a:t>
            </a:r>
          </a:p>
          <a:p>
            <a:endParaRPr lang="en-US" dirty="0"/>
          </a:p>
          <a:p>
            <a:r>
              <a:rPr lang="en-US" b="1" dirty="0"/>
              <a:t>2014</a:t>
            </a:r>
            <a:r>
              <a:rPr lang="en-US" dirty="0"/>
              <a:t> Master’s of Science in Environmental Management and Sustainability from St. Edward’s University and </a:t>
            </a:r>
            <a:r>
              <a:rPr lang="en-US" dirty="0" err="1"/>
              <a:t>Université</a:t>
            </a:r>
            <a:r>
              <a:rPr lang="en-US" dirty="0"/>
              <a:t> </a:t>
            </a:r>
            <a:r>
              <a:rPr lang="en-US" dirty="0" err="1"/>
              <a:t>Catholique</a:t>
            </a:r>
            <a:r>
              <a:rPr lang="en-US" dirty="0"/>
              <a:t> de </a:t>
            </a:r>
            <a:r>
              <a:rPr lang="en-US" dirty="0" err="1"/>
              <a:t>l’Ouest</a:t>
            </a:r>
            <a:endParaRPr lang="en-US" dirty="0"/>
          </a:p>
          <a:p>
            <a:endParaRPr lang="en-US" dirty="0"/>
          </a:p>
          <a:p>
            <a:r>
              <a:rPr lang="en-US" b="1" dirty="0"/>
              <a:t>2014</a:t>
            </a:r>
            <a:r>
              <a:rPr lang="en-US" dirty="0"/>
              <a:t> Education intern at Fossil Rim Wildlife Center in Glen Rose, Texas</a:t>
            </a:r>
          </a:p>
          <a:p>
            <a:endParaRPr lang="en-US" dirty="0"/>
          </a:p>
          <a:p>
            <a:r>
              <a:rPr lang="en-US" b="1" dirty="0"/>
              <a:t>2015-present</a:t>
            </a:r>
            <a:r>
              <a:rPr lang="en-US" dirty="0"/>
              <a:t> L.A.N.D.S. Educator for Texas Wildlife Association</a:t>
            </a:r>
          </a:p>
          <a:p>
            <a:endParaRPr lang="en-US" dirty="0"/>
          </a:p>
          <a:p>
            <a:r>
              <a:rPr lang="en-US" b="1" dirty="0"/>
              <a:t>2016-present</a:t>
            </a:r>
            <a:r>
              <a:rPr lang="en-US" dirty="0"/>
              <a:t> Heartwood Master Naturalist</a:t>
            </a:r>
          </a:p>
          <a:p>
            <a:pPr marL="285750" indent="-285750">
              <a:buFont typeface="Arial" panose="020B0604020202020204" pitchFamily="34" charset="0"/>
              <a:buChar char="•"/>
            </a:pPr>
            <a:r>
              <a:rPr lang="en-US" dirty="0"/>
              <a:t>Secretary</a:t>
            </a:r>
          </a:p>
          <a:p>
            <a:pPr marL="285750" indent="-285750">
              <a:buFont typeface="Arial" panose="020B0604020202020204" pitchFamily="34" charset="0"/>
              <a:buChar char="•"/>
            </a:pPr>
            <a:r>
              <a:rPr lang="en-US" dirty="0"/>
              <a:t>Public outreach coordinator</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0502" y="341237"/>
            <a:ext cx="3396343" cy="2547257"/>
          </a:xfrm>
          <a:prstGeom prst="rect">
            <a:avLst/>
          </a:prstGeom>
          <a:ln w="28575">
            <a:solidFill>
              <a:schemeClr val="accent1"/>
            </a:solidFill>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131" y="2042646"/>
            <a:ext cx="2723606" cy="2274689"/>
          </a:xfrm>
          <a:prstGeom prst="rect">
            <a:avLst/>
          </a:prstGeom>
          <a:ln w="28575">
            <a:solidFill>
              <a:schemeClr val="accent1"/>
            </a:solidFill>
          </a:ln>
        </p:spPr>
      </p:pic>
    </p:spTree>
    <p:extLst>
      <p:ext uri="{BB962C8B-B14F-4D97-AF65-F5344CB8AC3E}">
        <p14:creationId xmlns:p14="http://schemas.microsoft.com/office/powerpoint/2010/main" val="2730601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82005"/>
            <a:ext cx="9291215" cy="1049235"/>
          </a:xfrm>
        </p:spPr>
        <p:txBody>
          <a:bodyPr/>
          <a:lstStyle/>
          <a:p>
            <a:r>
              <a:rPr lang="en-US" dirty="0"/>
              <a:t>Games and activity ideas</a:t>
            </a:r>
          </a:p>
        </p:txBody>
      </p:sp>
      <p:sp>
        <p:nvSpPr>
          <p:cNvPr id="3" name="Content Placeholder 2"/>
          <p:cNvSpPr>
            <a:spLocks noGrp="1"/>
          </p:cNvSpPr>
          <p:nvPr>
            <p:ph idx="1"/>
          </p:nvPr>
        </p:nvSpPr>
        <p:spPr>
          <a:xfrm>
            <a:off x="1451579" y="1331240"/>
            <a:ext cx="9291215" cy="3450613"/>
          </a:xfrm>
        </p:spPr>
        <p:txBody>
          <a:bodyPr/>
          <a:lstStyle/>
          <a:p>
            <a:pPr marL="0" indent="0" algn="ctr">
              <a:buNone/>
            </a:pPr>
            <a:r>
              <a:rPr lang="en-US" dirty="0"/>
              <a:t>“Meet a Tree”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813726" y="2548436"/>
            <a:ext cx="4566920" cy="3425190"/>
          </a:xfrm>
          <a:prstGeom prst="rect">
            <a:avLst/>
          </a:prstGeom>
        </p:spPr>
      </p:pic>
    </p:spTree>
    <p:extLst>
      <p:ext uri="{BB962C8B-B14F-4D97-AF65-F5344CB8AC3E}">
        <p14:creationId xmlns:p14="http://schemas.microsoft.com/office/powerpoint/2010/main" val="3531462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7" y="376050"/>
            <a:ext cx="9291215" cy="1049235"/>
          </a:xfrm>
        </p:spPr>
        <p:txBody>
          <a:bodyPr/>
          <a:lstStyle/>
          <a:p>
            <a:r>
              <a:rPr lang="en-US" dirty="0"/>
              <a:t>Games and activity ideas</a:t>
            </a:r>
          </a:p>
        </p:txBody>
      </p:sp>
      <p:sp>
        <p:nvSpPr>
          <p:cNvPr id="3" name="Content Placeholder 2"/>
          <p:cNvSpPr>
            <a:spLocks noGrp="1"/>
          </p:cNvSpPr>
          <p:nvPr>
            <p:ph idx="1"/>
          </p:nvPr>
        </p:nvSpPr>
        <p:spPr>
          <a:xfrm>
            <a:off x="1451577" y="1310338"/>
            <a:ext cx="9291215" cy="3450613"/>
          </a:xfrm>
        </p:spPr>
        <p:txBody>
          <a:bodyPr/>
          <a:lstStyle/>
          <a:p>
            <a:pPr marL="0" indent="0" algn="ctr">
              <a:buNone/>
            </a:pPr>
            <a:r>
              <a:rPr lang="en-US" dirty="0"/>
              <a:t>“Scavenger Hunt BINGO”</a:t>
            </a:r>
          </a:p>
        </p:txBody>
      </p:sp>
      <p:sp>
        <p:nvSpPr>
          <p:cNvPr id="4" name="Rectangle 3"/>
          <p:cNvSpPr/>
          <p:nvPr/>
        </p:nvSpPr>
        <p:spPr>
          <a:xfrm>
            <a:off x="1002670" y="5510573"/>
            <a:ext cx="10189028" cy="369332"/>
          </a:xfrm>
          <a:prstGeom prst="rect">
            <a:avLst/>
          </a:prstGeom>
        </p:spPr>
        <p:txBody>
          <a:bodyPr wrap="square">
            <a:spAutoFit/>
          </a:bodyPr>
          <a:lstStyle/>
          <a:p>
            <a:r>
              <a:rPr lang="en-US" dirty="0">
                <a:hlinkClick r:id="rId2"/>
              </a:rPr>
              <a:t>www.massaudubon.org/get-outdoors/young-explorers/explore-a-sanctuary/nature-bingo</a:t>
            </a:r>
            <a:endParaRPr lang="en-US" dirty="0"/>
          </a:p>
        </p:txBody>
      </p:sp>
      <p:pic>
        <p:nvPicPr>
          <p:cNvPr id="1026" name="Picture 2" descr="Image result for nature bin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4646" y="1860642"/>
            <a:ext cx="6765076" cy="355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091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types of hikes</a:t>
            </a:r>
          </a:p>
        </p:txBody>
      </p:sp>
      <p:sp>
        <p:nvSpPr>
          <p:cNvPr id="3" name="Content Placeholder 2"/>
          <p:cNvSpPr>
            <a:spLocks noGrp="1"/>
          </p:cNvSpPr>
          <p:nvPr>
            <p:ph idx="1"/>
          </p:nvPr>
        </p:nvSpPr>
        <p:spPr/>
        <p:txBody>
          <a:bodyPr/>
          <a:lstStyle/>
          <a:p>
            <a:pPr marL="0" indent="0">
              <a:buNone/>
            </a:pPr>
            <a:r>
              <a:rPr lang="en-US" dirty="0"/>
              <a:t>Youth hikes: engage the senses, simple vocabulary, use technology (</a:t>
            </a:r>
            <a:r>
              <a:rPr lang="en-US" dirty="0" err="1"/>
              <a:t>iNaturalist</a:t>
            </a:r>
            <a:r>
              <a:rPr lang="en-US" dirty="0"/>
              <a:t>, birding apps, geocache, etc.), keep it short</a:t>
            </a:r>
          </a:p>
          <a:p>
            <a:pPr marL="0" indent="0">
              <a:buNone/>
            </a:pPr>
            <a:endParaRPr lang="en-US" dirty="0"/>
          </a:p>
          <a:p>
            <a:pPr marL="0" indent="0">
              <a:buNone/>
            </a:pPr>
            <a:r>
              <a:rPr lang="en-US" dirty="0"/>
              <a:t>Family hikes: stroller-friendly?, noisy?, keep adults and kids interested!</a:t>
            </a:r>
          </a:p>
          <a:p>
            <a:pPr marL="0" indent="0">
              <a:buNone/>
            </a:pPr>
            <a:endParaRPr lang="en-US" dirty="0"/>
          </a:p>
          <a:p>
            <a:pPr marL="0" indent="0">
              <a:buNone/>
            </a:pPr>
            <a:r>
              <a:rPr lang="en-US" dirty="0"/>
              <a:t>Experienced hikes: engage in discussion, can use more technical terms, utilize guidebooks</a:t>
            </a:r>
          </a:p>
          <a:p>
            <a:pPr marL="0" indent="0">
              <a:buNone/>
            </a:pPr>
            <a:endParaRPr lang="en-US" dirty="0"/>
          </a:p>
        </p:txBody>
      </p:sp>
    </p:spTree>
    <p:extLst>
      <p:ext uri="{BB962C8B-B14F-4D97-AF65-F5344CB8AC3E}">
        <p14:creationId xmlns:p14="http://schemas.microsoft.com/office/powerpoint/2010/main" val="312605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4113" y="1293224"/>
            <a:ext cx="7889963" cy="1569660"/>
          </a:xfrm>
          <a:prstGeom prst="rect">
            <a:avLst/>
          </a:prstGeom>
          <a:noFill/>
        </p:spPr>
        <p:txBody>
          <a:bodyPr wrap="square" rtlCol="0">
            <a:spAutoFit/>
          </a:bodyPr>
          <a:lstStyle/>
          <a:p>
            <a:pPr algn="ctr"/>
            <a:r>
              <a:rPr lang="en-US" sz="4800" dirty="0"/>
              <a:t>HANDLING COMPLICATIONS</a:t>
            </a:r>
          </a:p>
        </p:txBody>
      </p:sp>
    </p:spTree>
    <p:extLst>
      <p:ext uri="{BB962C8B-B14F-4D97-AF65-F5344CB8AC3E}">
        <p14:creationId xmlns:p14="http://schemas.microsoft.com/office/powerpoint/2010/main" val="99584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complications</a:t>
            </a:r>
          </a:p>
        </p:txBody>
      </p:sp>
      <p:sp>
        <p:nvSpPr>
          <p:cNvPr id="3" name="Content Placeholder 2"/>
          <p:cNvSpPr>
            <a:spLocks noGrp="1"/>
          </p:cNvSpPr>
          <p:nvPr>
            <p:ph idx="1"/>
          </p:nvPr>
        </p:nvSpPr>
        <p:spPr>
          <a:xfrm>
            <a:off x="1451579" y="2015732"/>
            <a:ext cx="9625724" cy="4058497"/>
          </a:xfrm>
        </p:spPr>
        <p:txBody>
          <a:bodyPr>
            <a:normAutofit/>
          </a:bodyPr>
          <a:lstStyle/>
          <a:p>
            <a:pPr marL="0" indent="0" algn="ctr">
              <a:buNone/>
            </a:pPr>
            <a:r>
              <a:rPr lang="en-US" dirty="0"/>
              <a:t>L.A.U.G.H. Method</a:t>
            </a:r>
          </a:p>
          <a:p>
            <a:pPr marL="0" indent="0">
              <a:buNone/>
            </a:pPr>
            <a:r>
              <a:rPr lang="en-US" sz="2800" u="sng" dirty="0"/>
              <a:t>L</a:t>
            </a:r>
            <a:r>
              <a:rPr lang="en-US" sz="2800" dirty="0"/>
              <a:t>isten</a:t>
            </a:r>
            <a:r>
              <a:rPr lang="en-US" dirty="0"/>
              <a:t> without interruption</a:t>
            </a:r>
          </a:p>
          <a:p>
            <a:pPr marL="0" indent="0">
              <a:buNone/>
            </a:pPr>
            <a:r>
              <a:rPr lang="en-US" sz="2800" u="sng" dirty="0"/>
              <a:t>A</a:t>
            </a:r>
            <a:r>
              <a:rPr lang="en-US" sz="2800" dirty="0"/>
              <a:t>cknowledge</a:t>
            </a:r>
          </a:p>
          <a:p>
            <a:pPr marL="0" indent="0">
              <a:buNone/>
            </a:pPr>
            <a:r>
              <a:rPr lang="en-US" sz="2800" u="sng" dirty="0"/>
              <a:t>U</a:t>
            </a:r>
            <a:r>
              <a:rPr lang="en-US" sz="2800" dirty="0"/>
              <a:t>nderstand</a:t>
            </a:r>
            <a:r>
              <a:rPr lang="en-US" dirty="0"/>
              <a:t> – show you get it; ask questions</a:t>
            </a:r>
          </a:p>
          <a:p>
            <a:pPr marL="0" indent="0">
              <a:buNone/>
            </a:pPr>
            <a:r>
              <a:rPr lang="en-US" sz="2800" u="sng" dirty="0"/>
              <a:t>G</a:t>
            </a:r>
            <a:r>
              <a:rPr lang="en-US" sz="2800" dirty="0"/>
              <a:t>ive solutions </a:t>
            </a:r>
            <a:r>
              <a:rPr lang="en-US" dirty="0"/>
              <a:t>– avoid excuses and blame</a:t>
            </a:r>
          </a:p>
          <a:p>
            <a:pPr marL="0" indent="0">
              <a:buNone/>
            </a:pPr>
            <a:r>
              <a:rPr lang="en-US" sz="2800" u="sng" dirty="0"/>
              <a:t>H</a:t>
            </a:r>
            <a:r>
              <a:rPr lang="en-US" sz="2800" dirty="0"/>
              <a:t>it home </a:t>
            </a:r>
            <a:r>
              <a:rPr lang="en-US" dirty="0"/>
              <a:t>– be 100% sure the outcome is satisfactory, follow up</a:t>
            </a:r>
            <a:endParaRPr lang="en-US" u="sng" dirty="0"/>
          </a:p>
        </p:txBody>
      </p:sp>
    </p:spTree>
    <p:extLst>
      <p:ext uri="{BB962C8B-B14F-4D97-AF65-F5344CB8AC3E}">
        <p14:creationId xmlns:p14="http://schemas.microsoft.com/office/powerpoint/2010/main" val="3957377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51579" y="804519"/>
            <a:ext cx="9291215" cy="1049235"/>
          </a:xfrm>
        </p:spPr>
        <p:txBody>
          <a:bodyPr/>
          <a:lstStyle/>
          <a:p>
            <a:r>
              <a:rPr lang="en-US" dirty="0"/>
              <a:t>Handling complications:</a:t>
            </a:r>
            <a:br>
              <a:rPr lang="en-US" dirty="0"/>
            </a:br>
            <a:r>
              <a:rPr lang="en-US" dirty="0"/>
              <a:t>Common issues</a:t>
            </a:r>
          </a:p>
        </p:txBody>
      </p:sp>
      <p:sp>
        <p:nvSpPr>
          <p:cNvPr id="5" name="TextBox 4"/>
          <p:cNvSpPr txBox="1"/>
          <p:nvPr/>
        </p:nvSpPr>
        <p:spPr>
          <a:xfrm>
            <a:off x="1451579" y="2155371"/>
            <a:ext cx="9116272"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“Accidental rule breakers”</a:t>
            </a:r>
          </a:p>
          <a:p>
            <a:pPr marL="285750" indent="-285750">
              <a:buFont typeface="Arial" panose="020B0604020202020204" pitchFamily="34" charset="0"/>
              <a:buChar char="•"/>
            </a:pPr>
            <a:r>
              <a:rPr lang="en-US" sz="2400" dirty="0"/>
              <a:t>Whiners</a:t>
            </a:r>
          </a:p>
          <a:p>
            <a:pPr marL="285750" indent="-285750">
              <a:buFont typeface="Arial" panose="020B0604020202020204" pitchFamily="34" charset="0"/>
              <a:buChar char="•"/>
            </a:pPr>
            <a:r>
              <a:rPr lang="en-US" sz="2400" dirty="0"/>
              <a:t>Wanderers</a:t>
            </a:r>
          </a:p>
          <a:p>
            <a:pPr marL="285750" indent="-285750">
              <a:buFont typeface="Arial" panose="020B0604020202020204" pitchFamily="34" charset="0"/>
              <a:buChar char="•"/>
            </a:pPr>
            <a:r>
              <a:rPr lang="en-US" sz="2400" dirty="0"/>
              <a:t>Non-stop talkers</a:t>
            </a:r>
          </a:p>
          <a:p>
            <a:pPr marL="285750" indent="-285750">
              <a:buFont typeface="Arial" panose="020B0604020202020204" pitchFamily="34" charset="0"/>
              <a:buChar char="•"/>
            </a:pPr>
            <a:r>
              <a:rPr lang="en-US" sz="2400" dirty="0"/>
              <a:t>Teenagers</a:t>
            </a:r>
          </a:p>
          <a:p>
            <a:pPr marL="285750" indent="-285750">
              <a:buFont typeface="Arial" panose="020B0604020202020204" pitchFamily="34" charset="0"/>
              <a:buChar char="•"/>
            </a:pPr>
            <a:r>
              <a:rPr lang="en-US" sz="2400" dirty="0"/>
              <a:t>Adults!</a:t>
            </a:r>
          </a:p>
        </p:txBody>
      </p:sp>
    </p:spTree>
    <p:extLst>
      <p:ext uri="{BB962C8B-B14F-4D97-AF65-F5344CB8AC3E}">
        <p14:creationId xmlns:p14="http://schemas.microsoft.com/office/powerpoint/2010/main" val="763359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4113" y="1293224"/>
            <a:ext cx="7889963" cy="1569660"/>
          </a:xfrm>
          <a:prstGeom prst="rect">
            <a:avLst/>
          </a:prstGeom>
          <a:noFill/>
        </p:spPr>
        <p:txBody>
          <a:bodyPr wrap="square" rtlCol="0">
            <a:spAutoFit/>
          </a:bodyPr>
          <a:lstStyle/>
          <a:p>
            <a:pPr algn="ctr"/>
            <a:r>
              <a:rPr lang="en-US" sz="4800" dirty="0"/>
              <a:t>HOW TO SET UP A TOUR/HIKE</a:t>
            </a:r>
          </a:p>
        </p:txBody>
      </p:sp>
    </p:spTree>
    <p:extLst>
      <p:ext uri="{BB962C8B-B14F-4D97-AF65-F5344CB8AC3E}">
        <p14:creationId xmlns:p14="http://schemas.microsoft.com/office/powerpoint/2010/main" val="602577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 up a tour/hike</a:t>
            </a:r>
          </a:p>
        </p:txBody>
      </p:sp>
      <p:sp>
        <p:nvSpPr>
          <p:cNvPr id="3" name="Content Placeholder 2"/>
          <p:cNvSpPr>
            <a:spLocks noGrp="1"/>
          </p:cNvSpPr>
          <p:nvPr>
            <p:ph idx="1"/>
          </p:nvPr>
        </p:nvSpPr>
        <p:spPr/>
        <p:txBody>
          <a:bodyPr>
            <a:noAutofit/>
          </a:bodyPr>
          <a:lstStyle/>
          <a:p>
            <a:r>
              <a:rPr lang="en-US" sz="2400" dirty="0"/>
              <a:t>Contact your favorite park or nature center</a:t>
            </a:r>
          </a:p>
          <a:p>
            <a:r>
              <a:rPr lang="en-US" sz="2400" dirty="0"/>
              <a:t>Get in touch with scouting groups – Sam Houston Area Council (Boy Scouts), San Jacinto Area Council (Girl Scouts)</a:t>
            </a:r>
          </a:p>
          <a:p>
            <a:r>
              <a:rPr lang="en-US" sz="2400" dirty="0"/>
              <a:t>Join already-established tours/hikes</a:t>
            </a:r>
          </a:p>
          <a:p>
            <a:pPr lvl="1"/>
            <a:r>
              <a:rPr lang="en-US" sz="2000" dirty="0"/>
              <a:t>Houston Arboretum</a:t>
            </a:r>
          </a:p>
          <a:p>
            <a:pPr lvl="1"/>
            <a:r>
              <a:rPr lang="en-US" sz="2000" dirty="0"/>
              <a:t>Mercer Botanical Gardens</a:t>
            </a:r>
          </a:p>
          <a:p>
            <a:pPr lvl="1"/>
            <a:r>
              <a:rPr lang="en-US" sz="2000" dirty="0"/>
              <a:t>WG Jones State Forest</a:t>
            </a:r>
          </a:p>
          <a:p>
            <a:pPr lvl="1"/>
            <a:r>
              <a:rPr lang="en-US" sz="2000" dirty="0"/>
              <a:t>HCP4.net</a:t>
            </a:r>
          </a:p>
        </p:txBody>
      </p:sp>
    </p:spTree>
    <p:extLst>
      <p:ext uri="{BB962C8B-B14F-4D97-AF65-F5344CB8AC3E}">
        <p14:creationId xmlns:p14="http://schemas.microsoft.com/office/powerpoint/2010/main" val="1707626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4113" y="1293224"/>
            <a:ext cx="7889963" cy="830997"/>
          </a:xfrm>
          <a:prstGeom prst="rect">
            <a:avLst/>
          </a:prstGeom>
          <a:noFill/>
        </p:spPr>
        <p:txBody>
          <a:bodyPr wrap="square" rtlCol="0">
            <a:spAutoFit/>
          </a:bodyPr>
          <a:lstStyle/>
          <a:p>
            <a:pPr algn="ctr"/>
            <a:r>
              <a:rPr lang="en-US" sz="4800" dirty="0"/>
              <a:t>FINAL TIPS &amp; RESOURCES</a:t>
            </a:r>
          </a:p>
        </p:txBody>
      </p:sp>
    </p:spTree>
    <p:extLst>
      <p:ext uri="{BB962C8B-B14F-4D97-AF65-F5344CB8AC3E}">
        <p14:creationId xmlns:p14="http://schemas.microsoft.com/office/powerpoint/2010/main" val="179625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tips</a:t>
            </a:r>
          </a:p>
        </p:txBody>
      </p:sp>
      <p:sp>
        <p:nvSpPr>
          <p:cNvPr id="3" name="Content Placeholder 2"/>
          <p:cNvSpPr>
            <a:spLocks noGrp="1"/>
          </p:cNvSpPr>
          <p:nvPr>
            <p:ph idx="1"/>
          </p:nvPr>
        </p:nvSpPr>
        <p:spPr/>
        <p:txBody>
          <a:bodyPr>
            <a:normAutofit/>
          </a:bodyPr>
          <a:lstStyle/>
          <a:p>
            <a:r>
              <a:rPr lang="en-US" sz="2800" dirty="0"/>
              <a:t>When in doubt, be more informal than formal</a:t>
            </a:r>
          </a:p>
          <a:p>
            <a:r>
              <a:rPr lang="en-US" sz="2800" dirty="0"/>
              <a:t>Don’t be afraid to not know everything</a:t>
            </a:r>
          </a:p>
          <a:p>
            <a:r>
              <a:rPr lang="en-US" sz="4000" dirty="0"/>
              <a:t>Share your passion!!!</a:t>
            </a:r>
          </a:p>
        </p:txBody>
      </p:sp>
    </p:spTree>
    <p:extLst>
      <p:ext uri="{BB962C8B-B14F-4D97-AF65-F5344CB8AC3E}">
        <p14:creationId xmlns:p14="http://schemas.microsoft.com/office/powerpoint/2010/main" val="360532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4034" y="300445"/>
            <a:ext cx="7837715" cy="6247864"/>
          </a:xfrm>
          <a:prstGeom prst="rect">
            <a:avLst/>
          </a:prstGeom>
          <a:noFill/>
        </p:spPr>
        <p:txBody>
          <a:bodyPr wrap="square" rtlCol="0">
            <a:spAutoFit/>
          </a:bodyPr>
          <a:lstStyle/>
          <a:p>
            <a:pPr marL="342900" indent="-342900">
              <a:buAutoNum type="arabicPeriod"/>
            </a:pPr>
            <a:r>
              <a:rPr lang="en-US" sz="2000" dirty="0"/>
              <a:t>Guiding basics</a:t>
            </a:r>
          </a:p>
          <a:p>
            <a:pPr marL="800100" lvl="1" indent="-342900">
              <a:buFont typeface="Arial" panose="020B0604020202020204" pitchFamily="34" charset="0"/>
              <a:buChar char="•"/>
            </a:pPr>
            <a:r>
              <a:rPr lang="en-US" sz="2000" dirty="0"/>
              <a:t>Why interpretive tours?</a:t>
            </a:r>
          </a:p>
          <a:p>
            <a:pPr marL="742950" lvl="1" indent="-285750">
              <a:buFont typeface="Arial" panose="020B0604020202020204" pitchFamily="34" charset="0"/>
              <a:buChar char="•"/>
            </a:pPr>
            <a:r>
              <a:rPr lang="en-US" sz="2000" dirty="0"/>
              <a:t>T.O.R.E. method</a:t>
            </a:r>
          </a:p>
          <a:p>
            <a:endParaRPr lang="en-US" sz="2000" dirty="0"/>
          </a:p>
          <a:p>
            <a:r>
              <a:rPr lang="en-US" sz="2000" dirty="0"/>
              <a:t>2. Introduction techniques</a:t>
            </a:r>
          </a:p>
          <a:p>
            <a:pPr marL="742950" lvl="1" indent="-285750">
              <a:buFont typeface="Arial" panose="020B0604020202020204" pitchFamily="34" charset="0"/>
              <a:buChar char="•"/>
            </a:pPr>
            <a:r>
              <a:rPr lang="en-US" sz="2000" dirty="0"/>
              <a:t>Learning names</a:t>
            </a:r>
          </a:p>
          <a:p>
            <a:pPr marL="742950" lvl="1" indent="-285750">
              <a:buFont typeface="Arial" panose="020B0604020202020204" pitchFamily="34" charset="0"/>
              <a:buChar char="•"/>
            </a:pPr>
            <a:r>
              <a:rPr lang="en-US" sz="2000" dirty="0"/>
              <a:t>Attention-grabbers</a:t>
            </a:r>
          </a:p>
          <a:p>
            <a:pPr lvl="1"/>
            <a:endParaRPr lang="en-US" sz="2000" dirty="0"/>
          </a:p>
          <a:p>
            <a:r>
              <a:rPr lang="en-US" sz="2000" dirty="0"/>
              <a:t>3. Storytelling 101</a:t>
            </a:r>
          </a:p>
          <a:p>
            <a:pPr marL="800100" lvl="1" indent="-342900">
              <a:buFont typeface="Arial" panose="020B0604020202020204" pitchFamily="34" charset="0"/>
              <a:buChar char="•"/>
            </a:pPr>
            <a:r>
              <a:rPr lang="en-US" sz="2000" dirty="0"/>
              <a:t>Games and activity ideas</a:t>
            </a:r>
          </a:p>
          <a:p>
            <a:pPr lvl="1"/>
            <a:endParaRPr lang="en-US" sz="2000" dirty="0"/>
          </a:p>
          <a:p>
            <a:r>
              <a:rPr lang="en-US" sz="2000" dirty="0"/>
              <a:t>4. Handling complications</a:t>
            </a:r>
          </a:p>
          <a:p>
            <a:endParaRPr lang="en-US" sz="2000" dirty="0"/>
          </a:p>
          <a:p>
            <a:r>
              <a:rPr lang="en-US" sz="2000" dirty="0"/>
              <a:t>5. How to set up a tour + tour theme ideas</a:t>
            </a:r>
          </a:p>
          <a:p>
            <a:endParaRPr lang="en-US" sz="2000" dirty="0"/>
          </a:p>
          <a:p>
            <a:r>
              <a:rPr lang="en-US" sz="2000" dirty="0"/>
              <a:t>6. Final tips</a:t>
            </a:r>
          </a:p>
          <a:p>
            <a:endParaRPr lang="en-US" sz="2000" dirty="0"/>
          </a:p>
          <a:p>
            <a:r>
              <a:rPr lang="en-US" sz="2000" dirty="0"/>
              <a:t>7. Resources</a:t>
            </a:r>
          </a:p>
          <a:p>
            <a:endParaRPr lang="en-US" sz="2000" dirty="0"/>
          </a:p>
          <a:p>
            <a:r>
              <a:rPr lang="en-US" sz="2000" dirty="0"/>
              <a:t>8. Virtual Hike</a:t>
            </a:r>
          </a:p>
        </p:txBody>
      </p:sp>
    </p:spTree>
    <p:extLst>
      <p:ext uri="{BB962C8B-B14F-4D97-AF65-F5344CB8AC3E}">
        <p14:creationId xmlns:p14="http://schemas.microsoft.com/office/powerpoint/2010/main" val="2392953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a:bodyPr>
          <a:lstStyle/>
          <a:p>
            <a:r>
              <a:rPr lang="en-US" sz="2400" dirty="0"/>
              <a:t>BeABetterGuide.com</a:t>
            </a:r>
          </a:p>
          <a:p>
            <a:r>
              <a:rPr lang="en-US" sz="2400" dirty="0"/>
              <a:t>Certified Interpretive Guide trainings – National Association for Interpretation </a:t>
            </a:r>
            <a:r>
              <a:rPr lang="en-US" sz="2400" u="sng" dirty="0"/>
              <a:t>interpnet.com</a:t>
            </a:r>
            <a:endParaRPr lang="en-US" sz="2400" dirty="0"/>
          </a:p>
          <a:p>
            <a:r>
              <a:rPr lang="en-US" sz="2400" dirty="0"/>
              <a:t>North American Association for Environmental Education – </a:t>
            </a:r>
            <a:r>
              <a:rPr lang="en-US" sz="2400" u="sng" dirty="0"/>
              <a:t>naaee.org</a:t>
            </a:r>
          </a:p>
          <a:p>
            <a:r>
              <a:rPr lang="en-US" sz="2400" dirty="0"/>
              <a:t>YouTube</a:t>
            </a:r>
          </a:p>
        </p:txBody>
      </p:sp>
    </p:spTree>
    <p:extLst>
      <p:ext uri="{BB962C8B-B14F-4D97-AF65-F5344CB8AC3E}">
        <p14:creationId xmlns:p14="http://schemas.microsoft.com/office/powerpoint/2010/main" val="3674827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334107"/>
            <a:ext cx="9291215" cy="1049235"/>
          </a:xfrm>
        </p:spPr>
        <p:txBody>
          <a:bodyPr/>
          <a:lstStyle/>
          <a:p>
            <a:r>
              <a:rPr lang="en-US" dirty="0"/>
              <a:t>Virtual hike</a:t>
            </a:r>
          </a:p>
        </p:txBody>
      </p:sp>
      <p:sp>
        <p:nvSpPr>
          <p:cNvPr id="3" name="Content Placeholder 2"/>
          <p:cNvSpPr>
            <a:spLocks noGrp="1"/>
          </p:cNvSpPr>
          <p:nvPr>
            <p:ph idx="1"/>
          </p:nvPr>
        </p:nvSpPr>
        <p:spPr>
          <a:xfrm>
            <a:off x="1451579" y="1383342"/>
            <a:ext cx="9841457" cy="3980119"/>
          </a:xfrm>
        </p:spPr>
        <p:txBody>
          <a:bodyPr>
            <a:normAutofit/>
          </a:bodyPr>
          <a:lstStyle/>
          <a:p>
            <a:pPr marL="0" indent="0">
              <a:buNone/>
            </a:pPr>
            <a:r>
              <a:rPr lang="en-US" dirty="0">
                <a:solidFill>
                  <a:schemeClr val="accent1"/>
                </a:solidFill>
              </a:rPr>
              <a:t>1.</a:t>
            </a:r>
            <a:r>
              <a:rPr lang="en-US" dirty="0"/>
              <a:t> Your audience: a mix of families and adults with minimal experience in the 	outdoors</a:t>
            </a:r>
          </a:p>
          <a:p>
            <a:pPr marL="0" indent="0">
              <a:buNone/>
            </a:pPr>
            <a:r>
              <a:rPr lang="en-US" dirty="0">
                <a:solidFill>
                  <a:schemeClr val="accent1"/>
                </a:solidFill>
              </a:rPr>
              <a:t>2. </a:t>
            </a:r>
            <a:r>
              <a:rPr lang="en-US" dirty="0"/>
              <a:t>Based on your topic, come up with between 30 seconds and a minute of 	information</a:t>
            </a:r>
          </a:p>
          <a:p>
            <a:pPr marL="0" indent="0">
              <a:buNone/>
            </a:pPr>
            <a:r>
              <a:rPr lang="en-US" dirty="0">
                <a:solidFill>
                  <a:schemeClr val="accent1"/>
                </a:solidFill>
              </a:rPr>
              <a:t>3.</a:t>
            </a:r>
            <a:r>
              <a:rPr lang="en-US" dirty="0"/>
              <a:t> Be ready to present when a picture of your topic shows up on the screen</a:t>
            </a:r>
          </a:p>
          <a:p>
            <a:pPr marL="0" indent="0">
              <a:buNone/>
            </a:pPr>
            <a:endParaRPr lang="en-US" dirty="0"/>
          </a:p>
          <a:p>
            <a:pPr marL="0" indent="0">
              <a:buNone/>
            </a:pPr>
            <a:endParaRPr lang="en-US" dirty="0"/>
          </a:p>
        </p:txBody>
      </p:sp>
      <p:pic>
        <p:nvPicPr>
          <p:cNvPr id="5" name="MxQWLbdGLfE"/>
          <p:cNvPicPr>
            <a:picLocks noRot="1" noChangeAspect="1"/>
          </p:cNvPicPr>
          <p:nvPr>
            <a:videoFile r:link="rId1"/>
          </p:nvPr>
        </p:nvPicPr>
        <p:blipFill>
          <a:blip r:embed="rId3"/>
          <a:stretch>
            <a:fillRect/>
          </a:stretch>
        </p:blipFill>
        <p:spPr>
          <a:xfrm>
            <a:off x="3105671" y="3671479"/>
            <a:ext cx="5228432" cy="2940993"/>
          </a:xfrm>
          <a:prstGeom prst="rect">
            <a:avLst/>
          </a:prstGeom>
        </p:spPr>
      </p:pic>
    </p:spTree>
    <p:extLst>
      <p:ext uri="{BB962C8B-B14F-4D97-AF65-F5344CB8AC3E}">
        <p14:creationId xmlns:p14="http://schemas.microsoft.com/office/powerpoint/2010/main" val="3589340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47967" y="1096163"/>
            <a:ext cx="6638170" cy="4650377"/>
          </a:xfrm>
          <a:prstGeom prst="rect">
            <a:avLst/>
          </a:prstGeom>
          <a:ln w="38100">
            <a:solidFill>
              <a:schemeClr val="accent1"/>
            </a:solidFill>
          </a:ln>
        </p:spPr>
      </p:pic>
      <p:grpSp>
        <p:nvGrpSpPr>
          <p:cNvPr id="4" name="Group 3"/>
          <p:cNvGrpSpPr/>
          <p:nvPr/>
        </p:nvGrpSpPr>
        <p:grpSpPr>
          <a:xfrm>
            <a:off x="6858000" y="509451"/>
            <a:ext cx="5003074" cy="3683726"/>
            <a:chOff x="6858000" y="509451"/>
            <a:chExt cx="5003074" cy="3683726"/>
          </a:xfrm>
        </p:grpSpPr>
        <p:sp>
          <p:nvSpPr>
            <p:cNvPr id="2" name="Rounded Rectangular Callout 1"/>
            <p:cNvSpPr/>
            <p:nvPr/>
          </p:nvSpPr>
          <p:spPr>
            <a:xfrm>
              <a:off x="6858000" y="509451"/>
              <a:ext cx="5003074" cy="3683726"/>
            </a:xfrm>
            <a:prstGeom prst="wedgeRound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027817" y="836023"/>
              <a:ext cx="4572000" cy="3139321"/>
            </a:xfrm>
            <a:prstGeom prst="rect">
              <a:avLst/>
            </a:prstGeom>
            <a:noFill/>
          </p:spPr>
          <p:txBody>
            <a:bodyPr wrap="square" rtlCol="0">
              <a:spAutoFit/>
            </a:bodyPr>
            <a:lstStyle/>
            <a:p>
              <a:r>
                <a:rPr lang="en-US" dirty="0"/>
                <a:t>Do you know what kind of tree this is? A dead one! This tree would have once towered over us, but now it give its life to be home to some special decomposers. There are three main decomposers here: the F.B.I.! No, there’s no SWAT team coming to decompose this tree. Rather, there’s Fungi, Bacteria, and Invertebrates playing a role in turning this tree into nutrients in the soil for other plants to use!</a:t>
              </a:r>
            </a:p>
          </p:txBody>
        </p:sp>
      </p:grpSp>
    </p:spTree>
    <p:extLst>
      <p:ext uri="{BB962C8B-B14F-4D97-AF65-F5344CB8AC3E}">
        <p14:creationId xmlns:p14="http://schemas.microsoft.com/office/powerpoint/2010/main" val="3483550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070700" y="1803037"/>
            <a:ext cx="5695406" cy="276860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7304312" y="1520461"/>
            <a:ext cx="5316586" cy="3333750"/>
          </a:xfrm>
          <a:prstGeom prst="rect">
            <a:avLst/>
          </a:prstGeom>
        </p:spPr>
      </p:pic>
      <p:grpSp>
        <p:nvGrpSpPr>
          <p:cNvPr id="6" name="Group 5"/>
          <p:cNvGrpSpPr/>
          <p:nvPr/>
        </p:nvGrpSpPr>
        <p:grpSpPr>
          <a:xfrm>
            <a:off x="3383733" y="1306285"/>
            <a:ext cx="4715238" cy="2782389"/>
            <a:chOff x="6858000" y="509451"/>
            <a:chExt cx="5003074" cy="3683726"/>
          </a:xfrm>
        </p:grpSpPr>
        <p:sp>
          <p:nvSpPr>
            <p:cNvPr id="7" name="Rounded Rectangular Callout 6"/>
            <p:cNvSpPr/>
            <p:nvPr/>
          </p:nvSpPr>
          <p:spPr>
            <a:xfrm>
              <a:off x="6858000" y="509451"/>
              <a:ext cx="5003074" cy="3683726"/>
            </a:xfrm>
            <a:prstGeom prst="wedgeRound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27817" y="836023"/>
              <a:ext cx="4572000" cy="2031325"/>
            </a:xfrm>
            <a:prstGeom prst="rect">
              <a:avLst/>
            </a:prstGeom>
            <a:noFill/>
          </p:spPr>
          <p:txBody>
            <a:bodyPr wrap="square" rtlCol="0">
              <a:spAutoFit/>
            </a:bodyPr>
            <a:lstStyle/>
            <a:p>
              <a:r>
                <a:rPr lang="en-US" dirty="0"/>
                <a:t>Check out these special leaves! They come from white oak trees, which have rounded lobes, unlike the pointy leaves of red oaks. It’s amazing how this tiny leaf in the spring will grow to be so large in the summer. Why do you think these trees need such big leaves?</a:t>
              </a:r>
            </a:p>
          </p:txBody>
        </p:sp>
      </p:grpSp>
    </p:spTree>
    <p:extLst>
      <p:ext uri="{BB962C8B-B14F-4D97-AF65-F5344CB8AC3E}">
        <p14:creationId xmlns:p14="http://schemas.microsoft.com/office/powerpoint/2010/main" val="3184103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43245" y="612271"/>
            <a:ext cx="2733346" cy="1998774"/>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8660700" y="2327089"/>
            <a:ext cx="3167692" cy="192024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531" y="3205326"/>
            <a:ext cx="2024932" cy="3166539"/>
          </a:xfrm>
          <a:prstGeom prst="rect">
            <a:avLst/>
          </a:prstGeom>
        </p:spPr>
      </p:pic>
      <p:grpSp>
        <p:nvGrpSpPr>
          <p:cNvPr id="5" name="Group 4"/>
          <p:cNvGrpSpPr/>
          <p:nvPr/>
        </p:nvGrpSpPr>
        <p:grpSpPr>
          <a:xfrm>
            <a:off x="3644537" y="1515291"/>
            <a:ext cx="5003074" cy="3683726"/>
            <a:chOff x="6858000" y="509451"/>
            <a:chExt cx="5003074" cy="3683726"/>
          </a:xfrm>
        </p:grpSpPr>
        <p:sp>
          <p:nvSpPr>
            <p:cNvPr id="6" name="Rounded Rectangular Callout 5"/>
            <p:cNvSpPr/>
            <p:nvPr/>
          </p:nvSpPr>
          <p:spPr>
            <a:xfrm>
              <a:off x="6858000" y="509451"/>
              <a:ext cx="5003074" cy="3683726"/>
            </a:xfrm>
            <a:prstGeom prst="wedgeRound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86508" y="697523"/>
              <a:ext cx="4572000" cy="3416320"/>
            </a:xfrm>
            <a:prstGeom prst="rect">
              <a:avLst/>
            </a:prstGeom>
            <a:noFill/>
          </p:spPr>
          <p:txBody>
            <a:bodyPr wrap="square" rtlCol="0">
              <a:spAutoFit/>
            </a:bodyPr>
            <a:lstStyle/>
            <a:p>
              <a:r>
                <a:rPr lang="en-US" dirty="0"/>
                <a:t>What kind of tree makes pinecones? Pine trees! They can be so beautiful when they are open. When a pine cone gets wet, they close up. Why do you think this one was picked apart? Squirrels love to eat pine nuts! If you are lucky enough to find a pine cone that hasn’t been picked apart by a squirrel, pick off these spines one at a time and see if you can find the pine nut. There is usually a small wing-like structure that makes the pine nut twirl like a helicopter in the wind!</a:t>
              </a:r>
            </a:p>
          </p:txBody>
        </p:sp>
      </p:grpSp>
    </p:spTree>
    <p:extLst>
      <p:ext uri="{BB962C8B-B14F-4D97-AF65-F5344CB8AC3E}">
        <p14:creationId xmlns:p14="http://schemas.microsoft.com/office/powerpoint/2010/main" val="53542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11883" y="475706"/>
            <a:ext cx="5715000" cy="5410200"/>
          </a:xfrm>
          <a:prstGeom prst="rect">
            <a:avLst/>
          </a:prstGeom>
          <a:ln w="38100">
            <a:solidFill>
              <a:schemeClr val="accent1"/>
            </a:solidFill>
          </a:ln>
        </p:spPr>
      </p:pic>
      <p:grpSp>
        <p:nvGrpSpPr>
          <p:cNvPr id="3" name="Group 2"/>
          <p:cNvGrpSpPr/>
          <p:nvPr/>
        </p:nvGrpSpPr>
        <p:grpSpPr>
          <a:xfrm>
            <a:off x="319272" y="657370"/>
            <a:ext cx="5247810" cy="4452512"/>
            <a:chOff x="6798449" y="-172122"/>
            <a:chExt cx="5247810" cy="4452512"/>
          </a:xfrm>
        </p:grpSpPr>
        <p:sp>
          <p:nvSpPr>
            <p:cNvPr id="4" name="Rounded Rectangular Callout 3"/>
            <p:cNvSpPr/>
            <p:nvPr/>
          </p:nvSpPr>
          <p:spPr>
            <a:xfrm>
              <a:off x="6798449" y="-172122"/>
              <a:ext cx="5247810" cy="4452512"/>
            </a:xfrm>
            <a:prstGeom prst="wedgeRound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83311" y="33073"/>
              <a:ext cx="4572000" cy="4247317"/>
            </a:xfrm>
            <a:prstGeom prst="rect">
              <a:avLst/>
            </a:prstGeom>
            <a:noFill/>
          </p:spPr>
          <p:txBody>
            <a:bodyPr wrap="square" rtlCol="0">
              <a:spAutoFit/>
            </a:bodyPr>
            <a:lstStyle/>
            <a:p>
              <a:r>
                <a:rPr lang="en-US" dirty="0"/>
                <a:t>Hey there, snake friend! What kind of animal is a snake? It’s a reptile, which means it’s cold-blooded. Reptiles like snakes have to keep warm by sunbathing on sidewalks and rocks, so keep an eye out for these guys. Some snakes are venomous, but this one isn’t. Do you know how to tell the difference? This milk snake has colors that mimic the coral snake, which is a venomous snake. All snakes are beneficial by eating pests like cockroaches and mice, and some even eat other snakes! It’s best we leave our snake friends alone and let them do their important jobs!</a:t>
              </a:r>
            </a:p>
          </p:txBody>
        </p:sp>
      </p:grpSp>
    </p:spTree>
    <p:extLst>
      <p:ext uri="{BB962C8B-B14F-4D97-AF65-F5344CB8AC3E}">
        <p14:creationId xmlns:p14="http://schemas.microsoft.com/office/powerpoint/2010/main" val="2771948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72253" y="1195518"/>
            <a:ext cx="5773786" cy="3857625"/>
          </a:xfrm>
          <a:prstGeom prst="rect">
            <a:avLst/>
          </a:prstGeom>
          <a:ln w="38100">
            <a:solidFill>
              <a:schemeClr val="accent1"/>
            </a:solidFill>
          </a:ln>
        </p:spPr>
      </p:pic>
      <p:grpSp>
        <p:nvGrpSpPr>
          <p:cNvPr id="3" name="Group 2"/>
          <p:cNvGrpSpPr/>
          <p:nvPr/>
        </p:nvGrpSpPr>
        <p:grpSpPr>
          <a:xfrm>
            <a:off x="5607424" y="509450"/>
            <a:ext cx="6253650" cy="5044185"/>
            <a:chOff x="6858000" y="509451"/>
            <a:chExt cx="5003074" cy="3816727"/>
          </a:xfrm>
        </p:grpSpPr>
        <p:sp>
          <p:nvSpPr>
            <p:cNvPr id="4" name="Rounded Rectangular Callout 3"/>
            <p:cNvSpPr/>
            <p:nvPr/>
          </p:nvSpPr>
          <p:spPr>
            <a:xfrm>
              <a:off x="6858000" y="509451"/>
              <a:ext cx="5003074" cy="3683726"/>
            </a:xfrm>
            <a:prstGeom prst="wedgeRound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27817" y="836023"/>
              <a:ext cx="4572000" cy="3490155"/>
            </a:xfrm>
            <a:prstGeom prst="rect">
              <a:avLst/>
            </a:prstGeom>
            <a:noFill/>
          </p:spPr>
          <p:txBody>
            <a:bodyPr wrap="square" rtlCol="0">
              <a:spAutoFit/>
            </a:bodyPr>
            <a:lstStyle/>
            <a:p>
              <a:r>
                <a:rPr lang="en-US" dirty="0"/>
                <a:t>This plant is pretty! Do you think we should eat it? Normally, it’s best to not eat anything that we cannot 100% identify. I know that this plant is called American Beautyberry, and most people can tolerate eating small amounts of berries from this plant, although raw berries taste somewhat bitter. You can even make the berries into a delicious jelly that tastes a little like roses! The leaves of this plant can also act as a deterrent to mosquitos if you crush it up and rub it on your skin. But remember: while this plant is safe, avoid touching or eating anything you find in the wild! I also want to leave this plant alone so the birds, raccoons, and other animals can eat it, too. I bet we can find some raccoon scat with these berries in it!</a:t>
              </a:r>
            </a:p>
          </p:txBody>
        </p:sp>
      </p:grpSp>
    </p:spTree>
    <p:extLst>
      <p:ext uri="{BB962C8B-B14F-4D97-AF65-F5344CB8AC3E}">
        <p14:creationId xmlns:p14="http://schemas.microsoft.com/office/powerpoint/2010/main" val="2179307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4185" y="630474"/>
            <a:ext cx="5850310" cy="4649151"/>
          </a:xfrm>
          <a:prstGeom prst="rect">
            <a:avLst/>
          </a:prstGeom>
          <a:ln w="38100">
            <a:solidFill>
              <a:schemeClr val="accent1"/>
            </a:solidFill>
          </a:ln>
        </p:spPr>
      </p:pic>
      <p:pic>
        <p:nvPicPr>
          <p:cNvPr id="5" name="Red-winged Blackbir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19369" y="1009424"/>
            <a:ext cx="609600" cy="609600"/>
          </a:xfrm>
          <a:prstGeom prst="rect">
            <a:avLst/>
          </a:prstGeom>
        </p:spPr>
      </p:pic>
      <p:grpSp>
        <p:nvGrpSpPr>
          <p:cNvPr id="6" name="Group 5"/>
          <p:cNvGrpSpPr/>
          <p:nvPr/>
        </p:nvGrpSpPr>
        <p:grpSpPr>
          <a:xfrm>
            <a:off x="470647" y="746503"/>
            <a:ext cx="5003074" cy="3683726"/>
            <a:chOff x="6387353" y="625480"/>
            <a:chExt cx="5003074" cy="3683726"/>
          </a:xfrm>
        </p:grpSpPr>
        <p:sp>
          <p:nvSpPr>
            <p:cNvPr id="7" name="Rounded Rectangular Callout 6"/>
            <p:cNvSpPr/>
            <p:nvPr/>
          </p:nvSpPr>
          <p:spPr>
            <a:xfrm>
              <a:off x="6387353" y="625480"/>
              <a:ext cx="5003074" cy="3683726"/>
            </a:xfrm>
            <a:prstGeom prst="wedgeRound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13776" y="930280"/>
              <a:ext cx="4572000" cy="3139321"/>
            </a:xfrm>
            <a:prstGeom prst="rect">
              <a:avLst/>
            </a:prstGeom>
            <a:noFill/>
          </p:spPr>
          <p:txBody>
            <a:bodyPr wrap="square" rtlCol="0">
              <a:spAutoFit/>
            </a:bodyPr>
            <a:lstStyle/>
            <a:p>
              <a:r>
                <a:rPr lang="en-US" dirty="0"/>
                <a:t>Can you hear that bird? We must be close to a pond! This bird is called a Red-winged Blackbird, and they love to hang around freshwater sources like ponds and lakes. If we find the bird, you might see some that have a red patch on their shoulders. Those are the male birds, but the females are plain brown. Why would a female need to be more camouflaged than the male? Hint: what does the female do that the male doesn’t?</a:t>
              </a:r>
            </a:p>
          </p:txBody>
        </p:sp>
      </p:grpSp>
    </p:spTree>
    <p:extLst>
      <p:ext uri="{BB962C8B-B14F-4D97-AF65-F5344CB8AC3E}">
        <p14:creationId xmlns:p14="http://schemas.microsoft.com/office/powerpoint/2010/main" val="2444821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06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048" y="552624"/>
            <a:ext cx="4897588" cy="4977277"/>
          </a:xfrm>
          <a:prstGeom prst="rect">
            <a:avLst/>
          </a:prstGeom>
          <a:ln w="38100">
            <a:solidFill>
              <a:schemeClr val="accent1"/>
            </a:solidFill>
          </a:ln>
        </p:spPr>
      </p:pic>
      <p:grpSp>
        <p:nvGrpSpPr>
          <p:cNvPr id="3" name="Group 2"/>
          <p:cNvGrpSpPr/>
          <p:nvPr/>
        </p:nvGrpSpPr>
        <p:grpSpPr>
          <a:xfrm>
            <a:off x="5983942" y="912863"/>
            <a:ext cx="4921623" cy="3309513"/>
            <a:chOff x="6858000" y="509451"/>
            <a:chExt cx="5003074" cy="3683726"/>
          </a:xfrm>
        </p:grpSpPr>
        <p:sp>
          <p:nvSpPr>
            <p:cNvPr id="4" name="Rounded Rectangular Callout 3"/>
            <p:cNvSpPr/>
            <p:nvPr/>
          </p:nvSpPr>
          <p:spPr>
            <a:xfrm>
              <a:off x="6858000" y="509451"/>
              <a:ext cx="5003074" cy="3683726"/>
            </a:xfrm>
            <a:prstGeom prst="wedgeRound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27817" y="836023"/>
              <a:ext cx="4572000" cy="2862322"/>
            </a:xfrm>
            <a:prstGeom prst="rect">
              <a:avLst/>
            </a:prstGeom>
            <a:noFill/>
          </p:spPr>
          <p:txBody>
            <a:bodyPr wrap="square" rtlCol="0">
              <a:spAutoFit/>
            </a:bodyPr>
            <a:lstStyle/>
            <a:p>
              <a:r>
                <a:rPr lang="en-US" dirty="0"/>
                <a:t>Uh oh! Watch your step! Someone was not a good steward of our trail. It’s important that we pick up after our pets. Did you know that one of the biggest sources of pollution in our waterways in Houston is bacteria from dog poop?? Let’s keep this poop from going into the source of our drinking water and pick it up with a bag and throw it away in the next trash bin we see.</a:t>
              </a:r>
            </a:p>
          </p:txBody>
        </p:sp>
      </p:grpSp>
    </p:spTree>
    <p:extLst>
      <p:ext uri="{BB962C8B-B14F-4D97-AF65-F5344CB8AC3E}">
        <p14:creationId xmlns:p14="http://schemas.microsoft.com/office/powerpoint/2010/main" val="797707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oison iv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88192" y="1155745"/>
            <a:ext cx="5527062" cy="367751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96388" y="914400"/>
            <a:ext cx="5081451" cy="4705430"/>
            <a:chOff x="6858000" y="509451"/>
            <a:chExt cx="5003074" cy="3683726"/>
          </a:xfrm>
        </p:grpSpPr>
        <p:sp>
          <p:nvSpPr>
            <p:cNvPr id="4" name="Rounded Rectangular Callout 3"/>
            <p:cNvSpPr/>
            <p:nvPr/>
          </p:nvSpPr>
          <p:spPr>
            <a:xfrm>
              <a:off x="6858000" y="509451"/>
              <a:ext cx="5003074" cy="3683726"/>
            </a:xfrm>
            <a:prstGeom prst="wedgeRound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163566" y="770584"/>
              <a:ext cx="4572000" cy="3325084"/>
            </a:xfrm>
            <a:prstGeom prst="rect">
              <a:avLst/>
            </a:prstGeom>
            <a:noFill/>
          </p:spPr>
          <p:txBody>
            <a:bodyPr wrap="square" rtlCol="0">
              <a:spAutoFit/>
            </a:bodyPr>
            <a:lstStyle/>
            <a:p>
              <a:r>
                <a:rPr lang="en-US" dirty="0"/>
                <a:t>One of the most important rules while we’re on the trail is to never put your hands or your feet anywhere that your eyes have not been. This means watch where you put your hands and watch where you step! This may look like a harmless leaf, but if I accidentally leaned against this tree without looking first, I could have been very itchy. This is poison ivy! I remember that it’s poison ivy because it has leaves of three, so I leave it be! Another rhyme I use is, “leaves shaped like mittens: run like the dickens!” When poison ivy doesn’t have leaves, watch for “hairy, scary” vines.</a:t>
              </a:r>
            </a:p>
          </p:txBody>
        </p:sp>
      </p:grpSp>
    </p:spTree>
    <p:extLst>
      <p:ext uri="{BB962C8B-B14F-4D97-AF65-F5344CB8AC3E}">
        <p14:creationId xmlns:p14="http://schemas.microsoft.com/office/powerpoint/2010/main" val="185805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742" y="1201784"/>
            <a:ext cx="7628709" cy="830997"/>
          </a:xfrm>
          <a:prstGeom prst="rect">
            <a:avLst/>
          </a:prstGeom>
          <a:noFill/>
        </p:spPr>
        <p:txBody>
          <a:bodyPr wrap="square" rtlCol="0">
            <a:spAutoFit/>
          </a:bodyPr>
          <a:lstStyle/>
          <a:p>
            <a:pPr algn="ctr"/>
            <a:r>
              <a:rPr lang="en-US" sz="4800" dirty="0">
                <a:solidFill>
                  <a:schemeClr val="accent1"/>
                </a:solidFill>
              </a:rPr>
              <a:t>GUIDING BASICS</a:t>
            </a:r>
          </a:p>
        </p:txBody>
      </p:sp>
      <p:sp>
        <p:nvSpPr>
          <p:cNvPr id="3" name="Rectangle 2"/>
          <p:cNvSpPr/>
          <p:nvPr/>
        </p:nvSpPr>
        <p:spPr>
          <a:xfrm>
            <a:off x="1632858" y="2690336"/>
            <a:ext cx="8647611" cy="2523768"/>
          </a:xfrm>
          <a:prstGeom prst="rect">
            <a:avLst/>
          </a:prstGeom>
        </p:spPr>
        <p:txBody>
          <a:bodyPr wrap="square">
            <a:spAutoFit/>
          </a:bodyPr>
          <a:lstStyle/>
          <a:p>
            <a:r>
              <a:rPr lang="en-US" sz="2400" dirty="0"/>
              <a:t>Guiding is:</a:t>
            </a:r>
          </a:p>
          <a:p>
            <a:r>
              <a:rPr lang="en-US" sz="2400" dirty="0"/>
              <a:t>“a process aimed at provoking audiences to do their own thinking and thereby develop their own understanding of your topic” </a:t>
            </a:r>
          </a:p>
          <a:p>
            <a:endParaRPr lang="en-US" sz="2000" dirty="0"/>
          </a:p>
          <a:p>
            <a:r>
              <a:rPr lang="en-US" sz="2400" dirty="0"/>
              <a:t>– </a:t>
            </a:r>
            <a:r>
              <a:rPr lang="en-US" dirty="0"/>
              <a:t>Sam H. Ham, director of the Center for International Training and Outreach and author of </a:t>
            </a:r>
            <a:r>
              <a:rPr lang="en-US" u="sng" dirty="0"/>
              <a:t>Interpretation: Making a Difference on Purpose</a:t>
            </a:r>
            <a:endParaRPr lang="en-US" dirty="0"/>
          </a:p>
        </p:txBody>
      </p:sp>
    </p:spTree>
    <p:extLst>
      <p:ext uri="{BB962C8B-B14F-4D97-AF65-F5344CB8AC3E}">
        <p14:creationId xmlns:p14="http://schemas.microsoft.com/office/powerpoint/2010/main" val="3502192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pider we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8228" y="1488650"/>
            <a:ext cx="4838689" cy="3223578"/>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995851" y="1136467"/>
            <a:ext cx="5212081" cy="3972617"/>
            <a:chOff x="6858000" y="509451"/>
            <a:chExt cx="5003074" cy="3683726"/>
          </a:xfrm>
        </p:grpSpPr>
        <p:sp>
          <p:nvSpPr>
            <p:cNvPr id="4" name="Rounded Rectangular Callout 3"/>
            <p:cNvSpPr/>
            <p:nvPr/>
          </p:nvSpPr>
          <p:spPr>
            <a:xfrm>
              <a:off x="6858000" y="509451"/>
              <a:ext cx="5003074" cy="3683726"/>
            </a:xfrm>
            <a:prstGeom prst="wedgeRound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27817" y="836023"/>
              <a:ext cx="4572000" cy="3167883"/>
            </a:xfrm>
            <a:prstGeom prst="rect">
              <a:avLst/>
            </a:prstGeom>
            <a:noFill/>
          </p:spPr>
          <p:txBody>
            <a:bodyPr wrap="square" rtlCol="0">
              <a:spAutoFit/>
            </a:bodyPr>
            <a:lstStyle/>
            <a:p>
              <a:r>
                <a:rPr lang="en-US" dirty="0"/>
                <a:t>Wow! Look at this web! Do you think Spiderman lives here? Spiders that make webs like this are called </a:t>
              </a:r>
              <a:r>
                <a:rPr lang="en-US" dirty="0" err="1"/>
                <a:t>orbweavers</a:t>
              </a:r>
              <a:r>
                <a:rPr lang="en-US" dirty="0"/>
                <a:t>. Some spiders make funnel-shaped webs, so we call them funnel-web spiders, and some spiders don’t use a web to trap their food at all! We see jumping spiders all the time that catch their prey in the blink of an eye! While many people are afraid of spiders, they play an important role in our ecosystem. Do you know what a spider eats? I’ll give you a hint: it’s not pizza!</a:t>
              </a:r>
            </a:p>
          </p:txBody>
        </p:sp>
      </p:grpSp>
    </p:spTree>
    <p:extLst>
      <p:ext uri="{BB962C8B-B14F-4D97-AF65-F5344CB8AC3E}">
        <p14:creationId xmlns:p14="http://schemas.microsoft.com/office/powerpoint/2010/main" val="1477449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473" y="1005840"/>
            <a:ext cx="5765075" cy="4323806"/>
          </a:xfrm>
          <a:prstGeom prst="rect">
            <a:avLst/>
          </a:prstGeom>
          <a:ln w="38100">
            <a:solidFill>
              <a:schemeClr val="accent1"/>
            </a:solidFill>
          </a:ln>
        </p:spPr>
      </p:pic>
      <p:grpSp>
        <p:nvGrpSpPr>
          <p:cNvPr id="3" name="Group 2"/>
          <p:cNvGrpSpPr/>
          <p:nvPr/>
        </p:nvGrpSpPr>
        <p:grpSpPr>
          <a:xfrm>
            <a:off x="6923313" y="1005840"/>
            <a:ext cx="4885509" cy="3344091"/>
            <a:chOff x="6858000" y="509451"/>
            <a:chExt cx="5003074" cy="3683726"/>
          </a:xfrm>
        </p:grpSpPr>
        <p:sp>
          <p:nvSpPr>
            <p:cNvPr id="4" name="Rounded Rectangular Callout 3"/>
            <p:cNvSpPr/>
            <p:nvPr/>
          </p:nvSpPr>
          <p:spPr>
            <a:xfrm>
              <a:off x="6858000" y="509451"/>
              <a:ext cx="5003074" cy="3683726"/>
            </a:xfrm>
            <a:prstGeom prst="wedgeRound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27817" y="836023"/>
              <a:ext cx="4572000" cy="2862322"/>
            </a:xfrm>
            <a:prstGeom prst="rect">
              <a:avLst/>
            </a:prstGeom>
            <a:noFill/>
          </p:spPr>
          <p:txBody>
            <a:bodyPr wrap="square" rtlCol="0">
              <a:spAutoFit/>
            </a:bodyPr>
            <a:lstStyle/>
            <a:p>
              <a:r>
                <a:rPr lang="en-US" dirty="0"/>
                <a:t>Watch your step in the mud! After it rains is a perfect time to look for tracks left behind by critters like this one. What kind of animal has hands like this with thumbs for opening your trash can? A raccoon! Raccoons will often soften their food by dunking it in water, so their tracks are very common to find near creeks and rivers. Let’s step carefully and see if we can find any other tracks!</a:t>
              </a:r>
            </a:p>
          </p:txBody>
        </p:sp>
      </p:grpSp>
    </p:spTree>
    <p:extLst>
      <p:ext uri="{BB962C8B-B14F-4D97-AF65-F5344CB8AC3E}">
        <p14:creationId xmlns:p14="http://schemas.microsoft.com/office/powerpoint/2010/main" val="2676173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30" y="2468881"/>
            <a:ext cx="10476410" cy="3108543"/>
          </a:xfrm>
          <a:prstGeom prst="rect">
            <a:avLst/>
          </a:prstGeom>
          <a:noFill/>
        </p:spPr>
        <p:txBody>
          <a:bodyPr wrap="square" rtlCol="0">
            <a:spAutoFit/>
          </a:bodyPr>
          <a:lstStyle/>
          <a:p>
            <a:pPr algn="ctr"/>
            <a:r>
              <a:rPr lang="en-US" sz="4400" dirty="0"/>
              <a:t>Thank you!</a:t>
            </a:r>
          </a:p>
          <a:p>
            <a:pPr algn="ctr"/>
            <a:endParaRPr lang="en-US" sz="4400" dirty="0"/>
          </a:p>
          <a:p>
            <a:pPr algn="ctr"/>
            <a:r>
              <a:rPr lang="en-US" sz="3600" dirty="0"/>
              <a:t>Contact information:</a:t>
            </a:r>
          </a:p>
          <a:p>
            <a:pPr algn="ctr"/>
            <a:r>
              <a:rPr lang="en-US" sz="2400" dirty="0">
                <a:hlinkClick r:id="rId2"/>
              </a:rPr>
              <a:t>apaquette@texas-wildlife.org</a:t>
            </a:r>
            <a:endParaRPr lang="en-US" sz="2400" dirty="0"/>
          </a:p>
          <a:p>
            <a:pPr algn="ctr"/>
            <a:r>
              <a:rPr lang="en-US" sz="2400" dirty="0">
                <a:hlinkClick r:id="rId3"/>
              </a:rPr>
              <a:t>heartwoodsec@gmail.com</a:t>
            </a:r>
            <a:endParaRPr lang="en-US" sz="2400" dirty="0"/>
          </a:p>
          <a:p>
            <a:pPr algn="ctr"/>
            <a:endParaRPr lang="en-US" sz="2400" dirty="0"/>
          </a:p>
        </p:txBody>
      </p:sp>
    </p:spTree>
    <p:extLst>
      <p:ext uri="{BB962C8B-B14F-4D97-AF65-F5344CB8AC3E}">
        <p14:creationId xmlns:p14="http://schemas.microsoft.com/office/powerpoint/2010/main" val="372699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5920" y="600891"/>
            <a:ext cx="8530046" cy="4524315"/>
          </a:xfrm>
          <a:prstGeom prst="rect">
            <a:avLst/>
          </a:prstGeom>
          <a:noFill/>
        </p:spPr>
        <p:txBody>
          <a:bodyPr wrap="square" rtlCol="0">
            <a:spAutoFit/>
          </a:bodyPr>
          <a:lstStyle/>
          <a:p>
            <a:pPr algn="ctr"/>
            <a:r>
              <a:rPr lang="en-US" sz="2800" dirty="0">
                <a:solidFill>
                  <a:schemeClr val="accent1"/>
                </a:solidFill>
              </a:rPr>
              <a:t>Guiding Basics</a:t>
            </a:r>
          </a:p>
          <a:p>
            <a:endParaRPr lang="en-US" sz="2000" dirty="0"/>
          </a:p>
          <a:p>
            <a:endParaRPr lang="en-US" sz="2000" dirty="0"/>
          </a:p>
          <a:p>
            <a:r>
              <a:rPr lang="en-US" sz="2000" dirty="0"/>
              <a:t>Why interpretive tours?</a:t>
            </a:r>
          </a:p>
          <a:p>
            <a:pPr marL="342900" indent="-342900">
              <a:buFont typeface="Arial" panose="020B0604020202020204" pitchFamily="34" charset="0"/>
              <a:buChar char="•"/>
            </a:pPr>
            <a:r>
              <a:rPr lang="en-US" sz="2000" dirty="0"/>
              <a:t>Share passion and knowledge</a:t>
            </a:r>
          </a:p>
          <a:p>
            <a:pPr marL="342900" indent="-342900">
              <a:buFont typeface="Arial" panose="020B0604020202020204" pitchFamily="34" charset="0"/>
              <a:buChar char="•"/>
            </a:pPr>
            <a:r>
              <a:rPr lang="en-US" sz="2000" dirty="0"/>
              <a:t>Spark curiosity in others</a:t>
            </a:r>
          </a:p>
          <a:p>
            <a:pPr marL="342900" indent="-342900">
              <a:buFont typeface="Arial" panose="020B0604020202020204" pitchFamily="34" charset="0"/>
              <a:buChar char="•"/>
            </a:pPr>
            <a:r>
              <a:rPr lang="en-US" sz="2000" dirty="0"/>
              <a:t>Increase understanding and appreciation of nature</a:t>
            </a:r>
          </a:p>
          <a:p>
            <a:endParaRPr lang="en-US" sz="2000" dirty="0"/>
          </a:p>
          <a:p>
            <a:endParaRPr lang="en-US" sz="2000" dirty="0"/>
          </a:p>
          <a:p>
            <a:r>
              <a:rPr lang="en-US" sz="2000" dirty="0"/>
              <a:t>The goal of this training is to </a:t>
            </a:r>
            <a:r>
              <a:rPr lang="en-US" sz="2000" u="sng" dirty="0"/>
              <a:t>share our passion</a:t>
            </a:r>
            <a:r>
              <a:rPr lang="en-US" sz="2000" dirty="0"/>
              <a:t> with each other and others in a way that </a:t>
            </a:r>
            <a:r>
              <a:rPr lang="en-US" sz="2000" u="sng" dirty="0"/>
              <a:t>sparks curiosity and appreciation</a:t>
            </a:r>
            <a:r>
              <a:rPr lang="en-US" sz="2000" dirty="0"/>
              <a:t> for our subject matter.</a:t>
            </a:r>
          </a:p>
          <a:p>
            <a:endParaRPr lang="en-US" sz="2000" dirty="0"/>
          </a:p>
          <a:p>
            <a:endParaRPr lang="en-US" sz="2000" dirty="0"/>
          </a:p>
        </p:txBody>
      </p:sp>
    </p:spTree>
    <p:extLst>
      <p:ext uri="{BB962C8B-B14F-4D97-AF65-F5344CB8AC3E}">
        <p14:creationId xmlns:p14="http://schemas.microsoft.com/office/powerpoint/2010/main" val="3268148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440" y="391886"/>
            <a:ext cx="7040880" cy="5078313"/>
          </a:xfrm>
          <a:prstGeom prst="rect">
            <a:avLst/>
          </a:prstGeom>
          <a:noFill/>
        </p:spPr>
        <p:txBody>
          <a:bodyPr wrap="square" rtlCol="0">
            <a:spAutoFit/>
          </a:bodyPr>
          <a:lstStyle/>
          <a:p>
            <a:pPr algn="ctr"/>
            <a:r>
              <a:rPr lang="en-US" sz="2400" dirty="0"/>
              <a:t>Maslow’s Hierarchy of Needs Related to Guiding:</a:t>
            </a:r>
          </a:p>
          <a:p>
            <a:endParaRPr lang="en-US" dirty="0"/>
          </a:p>
          <a:p>
            <a:endParaRPr lang="en-US" dirty="0"/>
          </a:p>
          <a:p>
            <a:pPr marL="342900" indent="-342900">
              <a:buAutoNum type="arabicPeriod"/>
            </a:pPr>
            <a:r>
              <a:rPr lang="en-US" sz="2400" dirty="0"/>
              <a:t>Physiological</a:t>
            </a:r>
          </a:p>
          <a:p>
            <a:pPr marL="800100" lvl="1" indent="-342900">
              <a:buFont typeface="+mj-lt"/>
              <a:buAutoNum type="alphaLcParenR"/>
            </a:pPr>
            <a:r>
              <a:rPr lang="en-US" sz="2400" dirty="0"/>
              <a:t>Water</a:t>
            </a:r>
          </a:p>
          <a:p>
            <a:pPr marL="800100" lvl="1" indent="-342900">
              <a:buFont typeface="+mj-lt"/>
              <a:buAutoNum type="alphaLcParenR"/>
            </a:pPr>
            <a:r>
              <a:rPr lang="en-US" sz="2400" dirty="0"/>
              <a:t>Shelter</a:t>
            </a:r>
          </a:p>
          <a:p>
            <a:pPr marL="800100" lvl="1" indent="-342900">
              <a:buFont typeface="+mj-lt"/>
              <a:buAutoNum type="alphaLcParenR"/>
            </a:pPr>
            <a:r>
              <a:rPr lang="en-US" sz="2400" dirty="0"/>
              <a:t>Food</a:t>
            </a:r>
          </a:p>
          <a:p>
            <a:pPr marL="800100" lvl="1" indent="-342900">
              <a:buFont typeface="+mj-lt"/>
              <a:buAutoNum type="alphaLcParenR"/>
            </a:pPr>
            <a:r>
              <a:rPr lang="en-US" sz="2400" dirty="0"/>
              <a:t>Space</a:t>
            </a:r>
          </a:p>
          <a:p>
            <a:pPr marL="800100" lvl="1" indent="-342900">
              <a:buFont typeface="+mj-lt"/>
              <a:buAutoNum type="alphaLcParenR"/>
            </a:pPr>
            <a:r>
              <a:rPr lang="en-US" sz="2400" dirty="0"/>
              <a:t>Air</a:t>
            </a:r>
          </a:p>
          <a:p>
            <a:pPr marL="800100" lvl="1" indent="-342900">
              <a:buFont typeface="+mj-lt"/>
              <a:buAutoNum type="alphaLcParenR"/>
            </a:pPr>
            <a:r>
              <a:rPr lang="en-US" sz="2400" dirty="0"/>
              <a:t>Sleep</a:t>
            </a:r>
          </a:p>
          <a:p>
            <a:pPr marL="342900" indent="-342900">
              <a:buAutoNum type="arabicPeriod"/>
            </a:pPr>
            <a:r>
              <a:rPr lang="en-US" sz="2400" dirty="0"/>
              <a:t>Safety</a:t>
            </a:r>
          </a:p>
          <a:p>
            <a:pPr marL="342900" indent="-342900">
              <a:buAutoNum type="arabicPeriod"/>
            </a:pPr>
            <a:r>
              <a:rPr lang="en-US" dirty="0"/>
              <a:t>Love and Belonging</a:t>
            </a:r>
          </a:p>
          <a:p>
            <a:pPr marL="342900" indent="-342900">
              <a:buAutoNum type="arabicPeriod"/>
            </a:pPr>
            <a:r>
              <a:rPr lang="en-US" dirty="0"/>
              <a:t>Esteem</a:t>
            </a:r>
          </a:p>
          <a:p>
            <a:pPr marL="342900" indent="-342900">
              <a:buAutoNum type="arabicPeriod"/>
            </a:pPr>
            <a:r>
              <a:rPr lang="en-US" dirty="0"/>
              <a:t>Self-actualization</a:t>
            </a:r>
          </a:p>
          <a:p>
            <a:pPr lvl="1"/>
            <a:endParaRPr lang="en-US" dirty="0"/>
          </a:p>
        </p:txBody>
      </p:sp>
      <p:grpSp>
        <p:nvGrpSpPr>
          <p:cNvPr id="7" name="Group 6"/>
          <p:cNvGrpSpPr/>
          <p:nvPr/>
        </p:nvGrpSpPr>
        <p:grpSpPr>
          <a:xfrm>
            <a:off x="2259875" y="1227130"/>
            <a:ext cx="8634549" cy="3069771"/>
            <a:chOff x="2259875" y="1227130"/>
            <a:chExt cx="8634549" cy="3069771"/>
          </a:xfrm>
        </p:grpSpPr>
        <p:sp>
          <p:nvSpPr>
            <p:cNvPr id="3" name="Rectangle 2"/>
            <p:cNvSpPr/>
            <p:nvPr/>
          </p:nvSpPr>
          <p:spPr>
            <a:xfrm>
              <a:off x="2259875" y="1227130"/>
              <a:ext cx="2808514" cy="30697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5068389" y="2481943"/>
              <a:ext cx="1920240" cy="130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88629" y="1227130"/>
              <a:ext cx="3905795" cy="2862322"/>
            </a:xfrm>
            <a:prstGeom prst="rect">
              <a:avLst/>
            </a:prstGeom>
            <a:noFill/>
            <a:ln w="38100">
              <a:solidFill>
                <a:schemeClr val="accent1"/>
              </a:solidFill>
            </a:ln>
          </p:spPr>
          <p:txBody>
            <a:bodyPr wrap="square" rtlCol="0">
              <a:spAutoFit/>
            </a:bodyPr>
            <a:lstStyle/>
            <a:p>
              <a:pPr marL="285750" indent="-285750">
                <a:buFont typeface="Arial" panose="020B0604020202020204" pitchFamily="34" charset="0"/>
                <a:buChar char="•"/>
              </a:pPr>
              <a:r>
                <a:rPr lang="en-US" dirty="0"/>
                <a:t>Make clear the amount of time you will be spending away from these things</a:t>
              </a:r>
            </a:p>
            <a:p>
              <a:pPr marL="285750" indent="-285750">
                <a:buFont typeface="Arial" panose="020B0604020202020204" pitchFamily="34" charset="0"/>
                <a:buChar char="•"/>
              </a:pPr>
              <a:r>
                <a:rPr lang="en-US" dirty="0"/>
                <a:t>Make it known how to find these resources (water, shelter, restrooms)</a:t>
              </a:r>
            </a:p>
            <a:p>
              <a:pPr marL="285750" indent="-285750">
                <a:buFont typeface="Arial" panose="020B0604020202020204" pitchFamily="34" charset="0"/>
                <a:buChar char="•"/>
              </a:pPr>
              <a:r>
                <a:rPr lang="en-US" dirty="0"/>
                <a:t>Take note of how many are on your tour</a:t>
              </a:r>
            </a:p>
            <a:p>
              <a:pPr marL="285750" indent="-285750">
                <a:buFont typeface="Arial" panose="020B0604020202020204" pitchFamily="34" charset="0"/>
                <a:buChar char="•"/>
              </a:pPr>
              <a:r>
                <a:rPr lang="en-US" dirty="0"/>
                <a:t>Take regular breaks to survey people and your surroundings</a:t>
              </a:r>
            </a:p>
          </p:txBody>
        </p:sp>
      </p:grpSp>
    </p:spTree>
    <p:extLst>
      <p:ext uri="{BB962C8B-B14F-4D97-AF65-F5344CB8AC3E}">
        <p14:creationId xmlns:p14="http://schemas.microsoft.com/office/powerpoint/2010/main" val="52559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553386"/>
            <a:ext cx="10711543" cy="3754874"/>
          </a:xfrm>
          <a:prstGeom prst="rect">
            <a:avLst/>
          </a:prstGeom>
        </p:spPr>
        <p:txBody>
          <a:bodyPr wrap="square">
            <a:spAutoFit/>
          </a:bodyPr>
          <a:lstStyle/>
          <a:p>
            <a:pPr algn="ctr"/>
            <a:r>
              <a:rPr lang="en-US" sz="2800" dirty="0">
                <a:solidFill>
                  <a:schemeClr val="accent1"/>
                </a:solidFill>
              </a:rPr>
              <a:t>Guiding Basics: The T.O.R.E. Method</a:t>
            </a:r>
          </a:p>
          <a:p>
            <a:pPr algn="ctr"/>
            <a:endParaRPr lang="en-US" dirty="0"/>
          </a:p>
          <a:p>
            <a:endParaRPr lang="en-US" sz="2400" u="sng" dirty="0"/>
          </a:p>
          <a:p>
            <a:r>
              <a:rPr lang="en-US" sz="2400" u="sng" dirty="0"/>
              <a:t>T</a:t>
            </a:r>
            <a:r>
              <a:rPr lang="en-US" sz="2400" dirty="0"/>
              <a:t>opic and </a:t>
            </a:r>
            <a:r>
              <a:rPr lang="en-US" sz="2400" u="sng" dirty="0"/>
              <a:t>T</a:t>
            </a:r>
            <a:r>
              <a:rPr lang="en-US" sz="2400" dirty="0"/>
              <a:t>heme</a:t>
            </a:r>
          </a:p>
          <a:p>
            <a:endParaRPr lang="en-US" sz="2400" dirty="0"/>
          </a:p>
          <a:p>
            <a:r>
              <a:rPr lang="en-US" sz="2400" u="sng" dirty="0"/>
              <a:t>O</a:t>
            </a:r>
            <a:r>
              <a:rPr lang="en-US" sz="2400" dirty="0"/>
              <a:t>rganization</a:t>
            </a:r>
          </a:p>
          <a:p>
            <a:endParaRPr lang="en-US" sz="2400" u="sng" dirty="0"/>
          </a:p>
          <a:p>
            <a:r>
              <a:rPr lang="en-US" sz="2400" u="sng" dirty="0"/>
              <a:t>R</a:t>
            </a:r>
            <a:r>
              <a:rPr lang="en-US" sz="2400" dirty="0"/>
              <a:t>elevant</a:t>
            </a:r>
          </a:p>
          <a:p>
            <a:endParaRPr lang="en-US" sz="2400" u="sng" dirty="0"/>
          </a:p>
          <a:p>
            <a:r>
              <a:rPr lang="en-US" sz="2400" u="sng" dirty="0"/>
              <a:t>E</a:t>
            </a:r>
            <a:r>
              <a:rPr lang="en-US" sz="2400" dirty="0"/>
              <a:t>njoyable</a:t>
            </a:r>
          </a:p>
        </p:txBody>
      </p:sp>
    </p:spTree>
    <p:extLst>
      <p:ext uri="{BB962C8B-B14F-4D97-AF65-F5344CB8AC3E}">
        <p14:creationId xmlns:p14="http://schemas.microsoft.com/office/powerpoint/2010/main" val="2724080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9978" y="522514"/>
            <a:ext cx="7380514" cy="2554545"/>
          </a:xfrm>
          <a:prstGeom prst="rect">
            <a:avLst/>
          </a:prstGeom>
          <a:noFill/>
        </p:spPr>
        <p:txBody>
          <a:bodyPr wrap="square" rtlCol="0">
            <a:spAutoFit/>
          </a:bodyPr>
          <a:lstStyle/>
          <a:p>
            <a:pPr algn="ctr"/>
            <a:r>
              <a:rPr lang="en-US" sz="2800" u="sng" dirty="0">
                <a:solidFill>
                  <a:schemeClr val="accent1"/>
                </a:solidFill>
              </a:rPr>
              <a:t>T</a:t>
            </a:r>
            <a:r>
              <a:rPr lang="en-US" sz="2800" dirty="0">
                <a:solidFill>
                  <a:schemeClr val="accent1"/>
                </a:solidFill>
              </a:rPr>
              <a:t>opic and </a:t>
            </a:r>
            <a:r>
              <a:rPr lang="en-US" sz="2800" u="sng" dirty="0">
                <a:solidFill>
                  <a:schemeClr val="accent1"/>
                </a:solidFill>
              </a:rPr>
              <a:t>T</a:t>
            </a:r>
            <a:r>
              <a:rPr lang="en-US" sz="2800" dirty="0">
                <a:solidFill>
                  <a:schemeClr val="accent1"/>
                </a:solidFill>
              </a:rPr>
              <a:t>heme</a:t>
            </a:r>
          </a:p>
          <a:p>
            <a:endParaRPr lang="en-US" u="sng" dirty="0"/>
          </a:p>
          <a:p>
            <a:endParaRPr lang="en-US" dirty="0"/>
          </a:p>
          <a:p>
            <a:r>
              <a:rPr lang="en-US" sz="2400" dirty="0"/>
              <a:t>Topic: plants</a:t>
            </a:r>
          </a:p>
          <a:p>
            <a:endParaRPr lang="en-US" sz="2400" dirty="0"/>
          </a:p>
          <a:p>
            <a:r>
              <a:rPr lang="en-US" sz="2400" dirty="0"/>
              <a:t>Theme: how the diversity of plant species increases the numbers of bird species</a:t>
            </a:r>
          </a:p>
        </p:txBody>
      </p:sp>
    </p:spTree>
    <p:extLst>
      <p:ext uri="{BB962C8B-B14F-4D97-AF65-F5344CB8AC3E}">
        <p14:creationId xmlns:p14="http://schemas.microsoft.com/office/powerpoint/2010/main" val="3836948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0949" y="862149"/>
            <a:ext cx="6074228" cy="3016210"/>
          </a:xfrm>
          <a:prstGeom prst="rect">
            <a:avLst/>
          </a:prstGeom>
          <a:noFill/>
        </p:spPr>
        <p:txBody>
          <a:bodyPr wrap="square" rtlCol="0">
            <a:spAutoFit/>
          </a:bodyPr>
          <a:lstStyle/>
          <a:p>
            <a:pPr algn="ctr"/>
            <a:r>
              <a:rPr lang="en-US" sz="2800" u="sng" dirty="0">
                <a:solidFill>
                  <a:schemeClr val="accent1"/>
                </a:solidFill>
              </a:rPr>
              <a:t>O</a:t>
            </a:r>
            <a:r>
              <a:rPr lang="en-US" sz="2800" dirty="0">
                <a:solidFill>
                  <a:schemeClr val="accent1"/>
                </a:solidFill>
              </a:rPr>
              <a:t>rganization</a:t>
            </a:r>
          </a:p>
          <a:p>
            <a:endParaRPr lang="en-US" dirty="0"/>
          </a:p>
          <a:p>
            <a:r>
              <a:rPr lang="en-US" sz="2400" dirty="0"/>
              <a:t>No more than four main ideas</a:t>
            </a:r>
          </a:p>
          <a:p>
            <a:endParaRPr lang="en-US" sz="2400" dirty="0"/>
          </a:p>
          <a:p>
            <a:pPr marL="342900" indent="-342900">
              <a:buAutoNum type="arabicPeriod"/>
            </a:pPr>
            <a:r>
              <a:rPr lang="en-US" sz="2400" dirty="0"/>
              <a:t>Types of plants</a:t>
            </a:r>
          </a:p>
          <a:p>
            <a:pPr marL="342900" indent="-342900">
              <a:buAutoNum type="arabicPeriod"/>
            </a:pPr>
            <a:r>
              <a:rPr lang="en-US" sz="2400" dirty="0"/>
              <a:t>Plants’ needs</a:t>
            </a:r>
          </a:p>
          <a:p>
            <a:pPr marL="342900" indent="-342900">
              <a:buAutoNum type="arabicPeriod"/>
            </a:pPr>
            <a:r>
              <a:rPr lang="en-US" sz="2400" dirty="0"/>
              <a:t>Types of birds</a:t>
            </a:r>
          </a:p>
          <a:p>
            <a:pPr marL="342900" indent="-342900">
              <a:buAutoNum type="arabicPeriod"/>
            </a:pPr>
            <a:r>
              <a:rPr lang="en-US" sz="2400" dirty="0"/>
              <a:t>Birds’ needs</a:t>
            </a:r>
          </a:p>
        </p:txBody>
      </p:sp>
    </p:spTree>
    <p:extLst>
      <p:ext uri="{BB962C8B-B14F-4D97-AF65-F5344CB8AC3E}">
        <p14:creationId xmlns:p14="http://schemas.microsoft.com/office/powerpoint/2010/main" val="94037850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TM10001114[[fn=Gallery]]</Template>
  <TotalTime>60338</TotalTime>
  <Words>1898</Words>
  <Application>Microsoft Office PowerPoint</Application>
  <PresentationFormat>Widescreen</PresentationFormat>
  <Paragraphs>198</Paragraphs>
  <Slides>42</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Rockwell</vt:lpstr>
      <vt:lpstr>Gallery</vt:lpstr>
      <vt:lpstr>A guide to guiding/Intro to Interpretive Walks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names</vt:lpstr>
      <vt:lpstr>Attention-getting techniques</vt:lpstr>
      <vt:lpstr>PowerPoint Presentation</vt:lpstr>
      <vt:lpstr>Storytelling 101</vt:lpstr>
      <vt:lpstr>Games and activity ideas</vt:lpstr>
      <vt:lpstr>Games and activity ideas</vt:lpstr>
      <vt:lpstr>Games and activity ideas</vt:lpstr>
      <vt:lpstr>Games and activity ideas</vt:lpstr>
      <vt:lpstr>Games and activity ideas</vt:lpstr>
      <vt:lpstr>Other types of hikes</vt:lpstr>
      <vt:lpstr>PowerPoint Presentation</vt:lpstr>
      <vt:lpstr>Handling complications</vt:lpstr>
      <vt:lpstr>Handling complications: Common issues</vt:lpstr>
      <vt:lpstr>PowerPoint Presentation</vt:lpstr>
      <vt:lpstr>How to set up a tour/hike</vt:lpstr>
      <vt:lpstr>PowerPoint Presentation</vt:lpstr>
      <vt:lpstr>Final tips</vt:lpstr>
      <vt:lpstr>Resources</vt:lpstr>
      <vt:lpstr>Virtual hike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guiding</dc:title>
  <dc:creator>Adrienne Paquette</dc:creator>
  <cp:lastModifiedBy>Carolyn Langlinais</cp:lastModifiedBy>
  <cp:revision>44</cp:revision>
  <dcterms:created xsi:type="dcterms:W3CDTF">2019-04-10T23:48:53Z</dcterms:created>
  <dcterms:modified xsi:type="dcterms:W3CDTF">2019-06-25T03:37:01Z</dcterms:modified>
</cp:coreProperties>
</file>